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Lst>
  <p:notesMasterIdLst>
    <p:notesMasterId r:id="rId23"/>
  </p:notesMasterIdLst>
  <p:sldIdLst>
    <p:sldId id="2134807088" r:id="rId6"/>
    <p:sldId id="2134807079" r:id="rId7"/>
    <p:sldId id="2134807057" r:id="rId8"/>
    <p:sldId id="258" r:id="rId9"/>
    <p:sldId id="2134807081" r:id="rId10"/>
    <p:sldId id="2134805584" r:id="rId11"/>
    <p:sldId id="2134805583" r:id="rId12"/>
    <p:sldId id="2134805588" r:id="rId13"/>
    <p:sldId id="2134805587" r:id="rId14"/>
    <p:sldId id="2134805603" r:id="rId15"/>
    <p:sldId id="2134805596" r:id="rId16"/>
    <p:sldId id="2134805604" r:id="rId17"/>
    <p:sldId id="2134805602" r:id="rId18"/>
    <p:sldId id="2134807058" r:id="rId19"/>
    <p:sldId id="2134807059" r:id="rId20"/>
    <p:sldId id="2134807095" r:id="rId21"/>
    <p:sldId id="21348070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tala, Juha" initials="MJ" lastIdx="1" clrIdx="0">
    <p:extLst>
      <p:ext uri="{19B8F6BF-5375-455C-9EA6-DF929625EA0E}">
        <p15:presenceInfo xmlns:p15="http://schemas.microsoft.com/office/powerpoint/2012/main" userId="S::juha.mettala@storaenso.com::ec698466-165c-4c55-913d-88094194bf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9E9"/>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3" d="100"/>
          <a:sy n="93" d="100"/>
        </p:scale>
        <p:origin x="84" y="372"/>
      </p:cViewPr>
      <p:guideLst>
        <p:guide orient="horz" pos="2160"/>
        <p:guide pos="3840"/>
      </p:guideLst>
    </p:cSldViewPr>
  </p:slideViewPr>
  <p:notesTextViewPr>
    <p:cViewPr>
      <p:scale>
        <a:sx n="1" d="1"/>
        <a:sy n="1" d="1"/>
      </p:scale>
      <p:origin x="0" y="0"/>
    </p:cViewPr>
  </p:notesTextViewPr>
  <p:sorterViewPr>
    <p:cViewPr>
      <p:scale>
        <a:sx n="100" d="100"/>
        <a:sy n="100" d="100"/>
      </p:scale>
      <p:origin x="0" y="-96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8458F-3B78-4E0A-A29C-20CF37A19C16}"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6F8A1-D948-48EB-A672-6A54DA868F25}" type="slidenum">
              <a:rPr lang="en-US" smtClean="0"/>
              <a:t>‹#›</a:t>
            </a:fld>
            <a:endParaRPr lang="en-US"/>
          </a:p>
        </p:txBody>
      </p:sp>
    </p:spTree>
    <p:extLst>
      <p:ext uri="{BB962C8B-B14F-4D97-AF65-F5344CB8AC3E}">
        <p14:creationId xmlns:p14="http://schemas.microsoft.com/office/powerpoint/2010/main" val="186104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1</a:t>
            </a:fld>
            <a:endParaRPr lang="en-US" dirty="0"/>
          </a:p>
        </p:txBody>
      </p:sp>
    </p:spTree>
    <p:extLst>
      <p:ext uri="{BB962C8B-B14F-4D97-AF65-F5344CB8AC3E}">
        <p14:creationId xmlns:p14="http://schemas.microsoft.com/office/powerpoint/2010/main" val="2540417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10</a:t>
            </a:fld>
            <a:endParaRPr lang="en-US" dirty="0"/>
          </a:p>
        </p:txBody>
      </p:sp>
    </p:spTree>
    <p:extLst>
      <p:ext uri="{BB962C8B-B14F-4D97-AF65-F5344CB8AC3E}">
        <p14:creationId xmlns:p14="http://schemas.microsoft.com/office/powerpoint/2010/main" val="3850071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11</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12</a:t>
            </a:fld>
            <a:endParaRPr lang="en-US" dirty="0"/>
          </a:p>
        </p:txBody>
      </p:sp>
    </p:spTree>
    <p:extLst>
      <p:ext uri="{BB962C8B-B14F-4D97-AF65-F5344CB8AC3E}">
        <p14:creationId xmlns:p14="http://schemas.microsoft.com/office/powerpoint/2010/main" val="2368755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13</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14</a:t>
            </a:fld>
            <a:endParaRPr lang="en-US" dirty="0"/>
          </a:p>
        </p:txBody>
      </p:sp>
    </p:spTree>
    <p:extLst>
      <p:ext uri="{BB962C8B-B14F-4D97-AF65-F5344CB8AC3E}">
        <p14:creationId xmlns:p14="http://schemas.microsoft.com/office/powerpoint/2010/main" val="475180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15</a:t>
            </a:fld>
            <a:endParaRPr lang="en-US" dirty="0"/>
          </a:p>
        </p:txBody>
      </p:sp>
    </p:spTree>
    <p:extLst>
      <p:ext uri="{BB962C8B-B14F-4D97-AF65-F5344CB8AC3E}">
        <p14:creationId xmlns:p14="http://schemas.microsoft.com/office/powerpoint/2010/main" val="658203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17</a:t>
            </a:fld>
            <a:endParaRPr lang="en-US" dirty="0"/>
          </a:p>
        </p:txBody>
      </p:sp>
    </p:spTree>
    <p:extLst>
      <p:ext uri="{BB962C8B-B14F-4D97-AF65-F5344CB8AC3E}">
        <p14:creationId xmlns:p14="http://schemas.microsoft.com/office/powerpoint/2010/main" val="390141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6F8A1-D948-48EB-A672-6A54DA868F25}" type="slidenum">
              <a:rPr lang="en-US" smtClean="0"/>
              <a:t>2</a:t>
            </a:fld>
            <a:endParaRPr lang="en-US" dirty="0"/>
          </a:p>
        </p:txBody>
      </p:sp>
    </p:spTree>
    <p:extLst>
      <p:ext uri="{BB962C8B-B14F-4D97-AF65-F5344CB8AC3E}">
        <p14:creationId xmlns:p14="http://schemas.microsoft.com/office/powerpoint/2010/main" val="186198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3</a:t>
            </a:fld>
            <a:endParaRPr lang="en-US" dirty="0"/>
          </a:p>
        </p:txBody>
      </p:sp>
    </p:spTree>
    <p:extLst>
      <p:ext uri="{BB962C8B-B14F-4D97-AF65-F5344CB8AC3E}">
        <p14:creationId xmlns:p14="http://schemas.microsoft.com/office/powerpoint/2010/main" val="368435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4</a:t>
            </a:fld>
            <a:endParaRPr lang="en-US" dirty="0"/>
          </a:p>
        </p:txBody>
      </p:sp>
    </p:spTree>
    <p:extLst>
      <p:ext uri="{BB962C8B-B14F-4D97-AF65-F5344CB8AC3E}">
        <p14:creationId xmlns:p14="http://schemas.microsoft.com/office/powerpoint/2010/main" val="30704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35A51-2FDE-4F4A-A2D6-F279ACC9F7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43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6</a:t>
            </a:fld>
            <a:endParaRPr lang="en-US" dirty="0"/>
          </a:p>
        </p:txBody>
      </p:sp>
    </p:spTree>
    <p:extLst>
      <p:ext uri="{BB962C8B-B14F-4D97-AF65-F5344CB8AC3E}">
        <p14:creationId xmlns:p14="http://schemas.microsoft.com/office/powerpoint/2010/main" val="134188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7</a:t>
            </a:fld>
            <a:endParaRPr lang="en-US" dirty="0"/>
          </a:p>
        </p:txBody>
      </p:sp>
    </p:spTree>
    <p:extLst>
      <p:ext uri="{BB962C8B-B14F-4D97-AF65-F5344CB8AC3E}">
        <p14:creationId xmlns:p14="http://schemas.microsoft.com/office/powerpoint/2010/main" val="1689433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F291-D5D2-44B8-94A2-B2A2253E7EF7}" type="slidenum">
              <a:rPr lang="en-US" smtClean="0"/>
              <a:t>8</a:t>
            </a:fld>
            <a:endParaRPr lang="en-US" dirty="0"/>
          </a:p>
        </p:txBody>
      </p:sp>
    </p:spTree>
    <p:extLst>
      <p:ext uri="{BB962C8B-B14F-4D97-AF65-F5344CB8AC3E}">
        <p14:creationId xmlns:p14="http://schemas.microsoft.com/office/powerpoint/2010/main" val="3875554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a:t>
            </a:r>
            <a:r>
              <a:rPr lang="en-US" baseline="0" dirty="0"/>
              <a:t> PAP</a:t>
            </a:r>
          </a:p>
          <a:p>
            <a:r>
              <a:rPr lang="en-US" baseline="0" dirty="0"/>
              <a:t>Cap and SER</a:t>
            </a:r>
            <a:endParaRPr lang="en-US" dirty="0"/>
          </a:p>
        </p:txBody>
      </p:sp>
      <p:sp>
        <p:nvSpPr>
          <p:cNvPr id="4" name="Slide Number Placeholder 3"/>
          <p:cNvSpPr>
            <a:spLocks noGrp="1"/>
          </p:cNvSpPr>
          <p:nvPr>
            <p:ph type="sldNum" sz="quarter" idx="10"/>
          </p:nvPr>
        </p:nvSpPr>
        <p:spPr/>
        <p:txBody>
          <a:bodyPr/>
          <a:lstStyle/>
          <a:p>
            <a:fld id="{4EA35A51-2FDE-4F4A-A2D6-F279ACC9F7C4}" type="slidenum">
              <a:rPr lang="en-US" smtClean="0"/>
              <a:pPr/>
              <a:t>9</a:t>
            </a:fld>
            <a:endParaRPr lang="en-US" dirty="0"/>
          </a:p>
        </p:txBody>
      </p:sp>
    </p:spTree>
    <p:extLst>
      <p:ext uri="{BB962C8B-B14F-4D97-AF65-F5344CB8AC3E}">
        <p14:creationId xmlns:p14="http://schemas.microsoft.com/office/powerpoint/2010/main" val="1689433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5"/>
          <p:cNvSpPr>
            <a:spLocks/>
          </p:cNvSpPr>
          <p:nvPr userDrawn="1"/>
        </p:nvSpPr>
        <p:spPr bwMode="auto">
          <a:xfrm>
            <a:off x="-3088" y="667460"/>
            <a:ext cx="8782703" cy="5642845"/>
          </a:xfrm>
          <a:custGeom>
            <a:avLst/>
            <a:gdLst>
              <a:gd name="T0" fmla="*/ 1874 w 2069"/>
              <a:gd name="T1" fmla="*/ 0 h 1329"/>
              <a:gd name="T2" fmla="*/ 0 w 2069"/>
              <a:gd name="T3" fmla="*/ 270 h 1329"/>
              <a:gd name="T4" fmla="*/ 0 w 2069"/>
              <a:gd name="T5" fmla="*/ 1329 h 1329"/>
              <a:gd name="T6" fmla="*/ 1875 w 2069"/>
              <a:gd name="T7" fmla="*/ 1028 h 1329"/>
              <a:gd name="T8" fmla="*/ 2069 w 2069"/>
              <a:gd name="T9" fmla="*/ 1027 h 1329"/>
              <a:gd name="T10" fmla="*/ 2069 w 2069"/>
              <a:gd name="T11" fmla="*/ 0 h 1329"/>
              <a:gd name="T12" fmla="*/ 1874 w 2069"/>
              <a:gd name="T13" fmla="*/ 0 h 1329"/>
            </a:gdLst>
            <a:ahLst/>
            <a:cxnLst>
              <a:cxn ang="0">
                <a:pos x="T0" y="T1"/>
              </a:cxn>
              <a:cxn ang="0">
                <a:pos x="T2" y="T3"/>
              </a:cxn>
              <a:cxn ang="0">
                <a:pos x="T4" y="T5"/>
              </a:cxn>
              <a:cxn ang="0">
                <a:pos x="T6" y="T7"/>
              </a:cxn>
              <a:cxn ang="0">
                <a:pos x="T8" y="T9"/>
              </a:cxn>
              <a:cxn ang="0">
                <a:pos x="T10" y="T11"/>
              </a:cxn>
              <a:cxn ang="0">
                <a:pos x="T12" y="T13"/>
              </a:cxn>
            </a:cxnLst>
            <a:rect l="0" t="0" r="r" b="b"/>
            <a:pathLst>
              <a:path w="2069" h="1329">
                <a:moveTo>
                  <a:pt x="1874" y="0"/>
                </a:moveTo>
                <a:cubicBezTo>
                  <a:pt x="1853" y="0"/>
                  <a:pt x="1090" y="1"/>
                  <a:pt x="0" y="270"/>
                </a:cubicBezTo>
                <a:cubicBezTo>
                  <a:pt x="0" y="1329"/>
                  <a:pt x="0" y="1329"/>
                  <a:pt x="0" y="1329"/>
                </a:cubicBezTo>
                <a:cubicBezTo>
                  <a:pt x="644" y="1143"/>
                  <a:pt x="1294" y="1029"/>
                  <a:pt x="1875" y="1028"/>
                </a:cubicBezTo>
                <a:cubicBezTo>
                  <a:pt x="2069" y="1027"/>
                  <a:pt x="2069" y="1027"/>
                  <a:pt x="2069" y="1027"/>
                </a:cubicBezTo>
                <a:cubicBezTo>
                  <a:pt x="2069" y="0"/>
                  <a:pt x="2069" y="0"/>
                  <a:pt x="2069" y="0"/>
                </a:cubicBezTo>
                <a:lnTo>
                  <a:pt x="187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7"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99666907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79953600"/>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667057484"/>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48000" y="657225"/>
            <a:ext cx="8337600" cy="2159646"/>
          </a:xfrm>
        </p:spPr>
        <p:txBody>
          <a:bodyPr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48000" y="2940109"/>
            <a:ext cx="429120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355652874"/>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w Imag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0439400" cy="6858000"/>
          </a:xfrm>
          <a:custGeom>
            <a:avLst/>
            <a:gdLst>
              <a:gd name="connsiteX0" fmla="*/ 0 w 10439400"/>
              <a:gd name="connsiteY0" fmla="*/ 0 h 6858000"/>
              <a:gd name="connsiteX1" fmla="*/ 10439400 w 10439400"/>
              <a:gd name="connsiteY1" fmla="*/ 0 h 6858000"/>
              <a:gd name="connsiteX2" fmla="*/ 10439400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6858000">
                <a:moveTo>
                  <a:pt x="0" y="0"/>
                </a:moveTo>
                <a:lnTo>
                  <a:pt x="10439400" y="0"/>
                </a:lnTo>
                <a:cubicBezTo>
                  <a:pt x="10118557" y="2409754"/>
                  <a:pt x="9495207" y="4627001"/>
                  <a:pt x="8486847" y="6858000"/>
                </a:cubicBezTo>
                <a:lnTo>
                  <a:pt x="0" y="6858000"/>
                </a:lnTo>
                <a:lnTo>
                  <a:pt x="0" y="0"/>
                </a:lnTo>
                <a:close/>
              </a:path>
            </a:pathLst>
          </a:custGeom>
          <a:solidFill>
            <a:schemeClr val="bg1">
              <a:lumMod val="95000"/>
            </a:schemeClr>
          </a:solidFill>
        </p:spPr>
        <p:txBody>
          <a:bodyPr anchor="ctr" anchorCtr="0"/>
          <a:lstStyle>
            <a:lvl1pPr marL="0" indent="0" algn="ctr">
              <a:buFontTx/>
              <a:buNone/>
              <a:defRPr/>
            </a:lvl1pPr>
          </a:lstStyle>
          <a:p>
            <a:endParaRPr lang="en-US" dirty="0"/>
          </a:p>
        </p:txBody>
      </p:sp>
      <p:sp>
        <p:nvSpPr>
          <p:cNvPr id="2" name="Title 1"/>
          <p:cNvSpPr>
            <a:spLocks noGrp="1"/>
          </p:cNvSpPr>
          <p:nvPr>
            <p:ph type="title"/>
          </p:nvPr>
        </p:nvSpPr>
        <p:spPr>
          <a:xfrm>
            <a:off x="648000" y="657225"/>
            <a:ext cx="8337600" cy="2159646"/>
          </a:xfrm>
        </p:spPr>
        <p:txBody>
          <a:bodyPr anchor="b">
            <a:noAutofit/>
          </a:bodyPr>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
        <p:nvSpPr>
          <p:cNvPr id="16" name="Text Placeholder 2"/>
          <p:cNvSpPr>
            <a:spLocks noGrp="1"/>
          </p:cNvSpPr>
          <p:nvPr>
            <p:ph type="body" idx="14"/>
          </p:nvPr>
        </p:nvSpPr>
        <p:spPr>
          <a:xfrm>
            <a:off x="648000" y="2941200"/>
            <a:ext cx="428976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84867939"/>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One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7999"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192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410951000"/>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One Imag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48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192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4" name="Text Placeholder 13"/>
          <p:cNvSpPr>
            <a:spLocks noGrp="1"/>
          </p:cNvSpPr>
          <p:nvPr>
            <p:ph type="body" sz="quarter" idx="14" hasCustomPrompt="1"/>
          </p:nvPr>
        </p:nvSpPr>
        <p:spPr>
          <a:xfrm>
            <a:off x="648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290311476"/>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One Wid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85809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4802188" y="1800000"/>
            <a:ext cx="6681787"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4802188" y="5788525"/>
            <a:ext cx="6681787"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520091551"/>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and On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3" name="Content Placeholder 2"/>
          <p:cNvSpPr>
            <a:spLocks noGrp="1"/>
          </p:cNvSpPr>
          <p:nvPr>
            <p:ph sz="half" idx="15"/>
          </p:nvPr>
        </p:nvSpPr>
        <p:spPr>
          <a:xfrm>
            <a:off x="3341469"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0"/>
          <p:cNvSpPr>
            <a:spLocks noGrp="1"/>
          </p:cNvSpPr>
          <p:nvPr>
            <p:ph type="pic" sz="quarter" idx="16"/>
          </p:nvPr>
        </p:nvSpPr>
        <p:spPr>
          <a:xfrm>
            <a:off x="6102417" y="1800000"/>
            <a:ext cx="5384756" cy="3960000"/>
          </a:xfrm>
          <a:solidFill>
            <a:schemeClr val="bg1">
              <a:lumMod val="95000"/>
            </a:schemeClr>
          </a:solidFill>
        </p:spPr>
        <p:txBody>
          <a:bodyPr anchor="ctr" anchorCtr="0"/>
          <a:lstStyle>
            <a:lvl1pPr marL="0" indent="0" algn="ctr">
              <a:buFontTx/>
              <a:buNone/>
              <a:defRPr b="1"/>
            </a:lvl1pPr>
          </a:lstStyle>
          <a:p>
            <a:endParaRPr lang="en-US"/>
          </a:p>
        </p:txBody>
      </p:sp>
      <p:sp>
        <p:nvSpPr>
          <p:cNvPr id="16" name="Text Placeholder 13"/>
          <p:cNvSpPr>
            <a:spLocks noGrp="1"/>
          </p:cNvSpPr>
          <p:nvPr>
            <p:ph type="body" sz="quarter" idx="17" hasCustomPrompt="1"/>
          </p:nvPr>
        </p:nvSpPr>
        <p:spPr>
          <a:xfrm>
            <a:off x="6102416" y="5792813"/>
            <a:ext cx="5384756"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258882955"/>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1800000"/>
            <a:ext cx="10835975"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4526" y="5788525"/>
            <a:ext cx="1083945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230902780"/>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1"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8000" y="5788525"/>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
        <p:nvSpPr>
          <p:cNvPr id="13" name="Picture Placeholder 10"/>
          <p:cNvSpPr>
            <a:spLocks noGrp="1"/>
          </p:cNvSpPr>
          <p:nvPr>
            <p:ph type="pic" sz="quarter" idx="15"/>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5" name="Text Placeholder 13"/>
          <p:cNvSpPr>
            <a:spLocks noGrp="1"/>
          </p:cNvSpPr>
          <p:nvPr>
            <p:ph type="body" sz="quarter" idx="16" hasCustomPrompt="1"/>
          </p:nvPr>
        </p:nvSpPr>
        <p:spPr>
          <a:xfrm>
            <a:off x="6192000" y="5786797"/>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52171559"/>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oman with Bike">
    <p:spTree>
      <p:nvGrpSpPr>
        <p:cNvPr id="1" name=""/>
        <p:cNvGrpSpPr/>
        <p:nvPr/>
      </p:nvGrpSpPr>
      <p:grpSpPr>
        <a:xfrm>
          <a:off x="0" y="0"/>
          <a:ext cx="0" cy="0"/>
          <a:chOff x="0" y="0"/>
          <a:chExt cx="0" cy="0"/>
        </a:xfrm>
      </p:grpSpPr>
      <p:sp>
        <p:nvSpPr>
          <p:cNvPr id="9"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b="21"/>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0"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530671392"/>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2295412"/>
            <a:ext cx="5292000" cy="3669383"/>
          </a:xfrm>
          <a:solidFill>
            <a:schemeClr val="bg1">
              <a:lumMod val="95000"/>
            </a:schemeClr>
          </a:solidFill>
        </p:spPr>
        <p:txBody>
          <a:bodyPr anchor="ctr" anchorCtr="0"/>
          <a:lstStyle>
            <a:lvl1pPr marL="0" indent="0" algn="ctr">
              <a:buFontTx/>
              <a:buNone/>
              <a:defRPr b="1"/>
            </a:lvl1pPr>
          </a:lstStyle>
          <a:p>
            <a:endParaRPr lang="en-US"/>
          </a:p>
        </p:txBody>
      </p:sp>
      <p:sp>
        <p:nvSpPr>
          <p:cNvPr id="13" name="Picture Placeholder 10"/>
          <p:cNvSpPr>
            <a:spLocks noGrp="1"/>
          </p:cNvSpPr>
          <p:nvPr>
            <p:ph type="pic" sz="quarter" idx="15"/>
          </p:nvPr>
        </p:nvSpPr>
        <p:spPr>
          <a:xfrm>
            <a:off x="6131247" y="2296800"/>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2" name="Picture Placeholder 10"/>
          <p:cNvSpPr>
            <a:spLocks noGrp="1"/>
          </p:cNvSpPr>
          <p:nvPr>
            <p:ph type="pic" sz="quarter" idx="17"/>
          </p:nvPr>
        </p:nvSpPr>
        <p:spPr>
          <a:xfrm>
            <a:off x="8903235" y="2295412"/>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6" name="Picture Placeholder 10"/>
          <p:cNvSpPr>
            <a:spLocks noGrp="1"/>
          </p:cNvSpPr>
          <p:nvPr>
            <p:ph type="pic" sz="quarter" idx="18"/>
          </p:nvPr>
        </p:nvSpPr>
        <p:spPr>
          <a:xfrm>
            <a:off x="6131247" y="3855749"/>
            <a:ext cx="5352728" cy="2109045"/>
          </a:xfrm>
          <a:solidFill>
            <a:schemeClr val="bg1">
              <a:lumMod val="95000"/>
            </a:schemeClr>
          </a:solidFill>
        </p:spPr>
        <p:txBody>
          <a:bodyPr anchor="ctr" anchorCtr="0"/>
          <a:lstStyle>
            <a:lvl1pPr marL="0" indent="0" algn="ctr">
              <a:buFontTx/>
              <a:buNone/>
              <a:defRPr b="1"/>
            </a:lvl1pPr>
          </a:lstStyle>
          <a:p>
            <a:endParaRPr lang="en-US"/>
          </a:p>
        </p:txBody>
      </p:sp>
    </p:spTree>
    <p:extLst>
      <p:ext uri="{BB962C8B-B14F-4D97-AF65-F5344CB8AC3E}">
        <p14:creationId xmlns:p14="http://schemas.microsoft.com/office/powerpoint/2010/main" val="4063502021"/>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Date Author Title</a:t>
            </a:r>
          </a:p>
        </p:txBody>
      </p:sp>
      <p:sp>
        <p:nvSpPr>
          <p:cNvPr id="3" name="Footer Placeholder 2"/>
          <p:cNvSpPr>
            <a:spLocks noGrp="1"/>
          </p:cNvSpPr>
          <p:nvPr>
            <p:ph type="ftr" sz="quarter" idx="11"/>
          </p:nvPr>
        </p:nvSpPr>
        <p:spPr/>
        <p:txBody>
          <a:bodyPr/>
          <a:lstStyle/>
          <a:p>
            <a:r>
              <a:rPr lang="en-US" dirty="0"/>
              <a:t>INTERNAL</a:t>
            </a:r>
          </a:p>
        </p:txBody>
      </p:sp>
      <p:sp>
        <p:nvSpPr>
          <p:cNvPr id="4" name="Slide Number Placeholder 3"/>
          <p:cNvSpPr>
            <a:spLocks noGrp="1"/>
          </p:cNvSpPr>
          <p:nvPr>
            <p:ph type="sldNum" sz="quarter" idx="12"/>
          </p:nvPr>
        </p:nvSpPr>
        <p:spPr/>
        <p:txBody>
          <a:bodyPr/>
          <a:lstStyle/>
          <a:p>
            <a:fld id="{B8323A3C-F378-4ECE-A09C-8538A7196462}" type="slidenum">
              <a:rPr lang="en-US" smtClean="0"/>
              <a:pPr/>
              <a:t>‹#›</a:t>
            </a:fld>
            <a:endParaRPr lang="en-US" dirty="0"/>
          </a:p>
        </p:txBody>
      </p:sp>
      <p:sp>
        <p:nvSpPr>
          <p:cNvPr id="5" name="Text Placeholder 8"/>
          <p:cNvSpPr>
            <a:spLocks noGrp="1"/>
          </p:cNvSpPr>
          <p:nvPr>
            <p:ph type="body" sz="quarter" idx="13" hasCustomPrompt="1"/>
          </p:nvPr>
        </p:nvSpPr>
        <p:spPr>
          <a:xfrm>
            <a:off x="5048243" y="6264000"/>
            <a:ext cx="4476781" cy="363600"/>
          </a:xfrm>
        </p:spPr>
        <p:txBody>
          <a:bodyPr anchor="ctr" anchorCtr="0"/>
          <a:lstStyle>
            <a:lvl1pPr>
              <a:buNone/>
              <a:defRPr sz="786" i="0">
                <a:solidFill>
                  <a:srgbClr val="005E57"/>
                </a:solidFill>
              </a:defRPr>
            </a:lvl1pPr>
          </a:lstStyle>
          <a:p>
            <a:pPr lvl="0"/>
            <a:r>
              <a:rPr lang="en-US" noProof="0" dirty="0"/>
              <a:t>Source</a:t>
            </a:r>
          </a:p>
        </p:txBody>
      </p:sp>
    </p:spTree>
    <p:extLst>
      <p:ext uri="{BB962C8B-B14F-4D97-AF65-F5344CB8AC3E}">
        <p14:creationId xmlns:p14="http://schemas.microsoft.com/office/powerpoint/2010/main" val="1531725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fi-FI"/>
              <a:t>17/11/2021</a:t>
            </a:r>
            <a:endParaRPr lang="fi-FI" dirty="0"/>
          </a:p>
        </p:txBody>
      </p:sp>
      <p:sp>
        <p:nvSpPr>
          <p:cNvPr id="6" name="Footer Placeholder 5"/>
          <p:cNvSpPr>
            <a:spLocks noGrp="1"/>
          </p:cNvSpPr>
          <p:nvPr>
            <p:ph type="ftr" sz="quarter" idx="11"/>
          </p:nvPr>
        </p:nvSpPr>
        <p:spPr/>
        <p:txBody>
          <a:bodyPr/>
          <a:lstStyle/>
          <a:p>
            <a:endParaRPr lang="fi-FI" dirty="0"/>
          </a:p>
        </p:txBody>
      </p:sp>
      <p:sp>
        <p:nvSpPr>
          <p:cNvPr id="7" name="Slide Number Placeholder 6"/>
          <p:cNvSpPr>
            <a:spLocks noGrp="1"/>
          </p:cNvSpPr>
          <p:nvPr>
            <p:ph type="sldNum" sz="quarter" idx="12"/>
          </p:nvPr>
        </p:nvSpPr>
        <p:spPr/>
        <p:txBody>
          <a:bodyPr/>
          <a:lstStyle/>
          <a:p>
            <a:fld id="{FB11BD77-5CEB-4A67-B6FA-87C329E83F86}" type="slidenum">
              <a:rPr lang="fi-FI" smtClean="0"/>
              <a:t>‹#›</a:t>
            </a:fld>
            <a:endParaRPr lang="fi-FI" dirty="0"/>
          </a:p>
        </p:txBody>
      </p:sp>
      <p:sp>
        <p:nvSpPr>
          <p:cNvPr id="9" name="Content Placeholder 7"/>
          <p:cNvSpPr>
            <a:spLocks noGrp="1"/>
          </p:cNvSpPr>
          <p:nvPr>
            <p:ph sz="quarter" idx="13" hasCustomPrompt="1"/>
          </p:nvPr>
        </p:nvSpPr>
        <p:spPr>
          <a:xfrm>
            <a:off x="550861" y="1808163"/>
            <a:ext cx="5434379" cy="4070636"/>
          </a:xfrm>
        </p:spPr>
        <p:txBody>
          <a:bodyPr/>
          <a:lstStyle/>
          <a:p>
            <a:pPr lvl="0"/>
            <a:r>
              <a:rPr lang="fi-FI"/>
              <a:t>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
        <p:nvSpPr>
          <p:cNvPr id="2" name="Title 1"/>
          <p:cNvSpPr>
            <a:spLocks noGrp="1"/>
          </p:cNvSpPr>
          <p:nvPr>
            <p:ph type="title" hasCustomPrompt="1"/>
          </p:nvPr>
        </p:nvSpPr>
        <p:spPr/>
        <p:txBody>
          <a:bodyPr/>
          <a:lstStyle/>
          <a:p>
            <a:r>
              <a:rPr lang="fi-FI"/>
              <a:t>Click to edit Master title style</a:t>
            </a:r>
            <a:endParaRPr lang="fi-FI" dirty="0"/>
          </a:p>
        </p:txBody>
      </p:sp>
      <p:sp>
        <p:nvSpPr>
          <p:cNvPr id="10" name="Content Placeholder 7"/>
          <p:cNvSpPr>
            <a:spLocks noGrp="1"/>
          </p:cNvSpPr>
          <p:nvPr>
            <p:ph sz="quarter" idx="14" hasCustomPrompt="1"/>
          </p:nvPr>
        </p:nvSpPr>
        <p:spPr>
          <a:xfrm>
            <a:off x="6206759" y="1808163"/>
            <a:ext cx="5434379" cy="4070636"/>
          </a:xfrm>
        </p:spPr>
        <p:txBody>
          <a:bodyPr/>
          <a:lstStyle/>
          <a:p>
            <a:pPr lvl="0"/>
            <a:r>
              <a:rPr lang="fi-FI"/>
              <a:t>Edit Master text styles</a:t>
            </a:r>
          </a:p>
          <a:p>
            <a:pPr lvl="1"/>
            <a:r>
              <a:rPr lang="fi-FI"/>
              <a:t>Second level</a:t>
            </a:r>
          </a:p>
          <a:p>
            <a:pPr lvl="2"/>
            <a:r>
              <a:rPr lang="fi-FI"/>
              <a:t>Third level</a:t>
            </a:r>
          </a:p>
          <a:p>
            <a:pPr lvl="3"/>
            <a:r>
              <a:rPr lang="fi-FI"/>
              <a:t>Fourth level</a:t>
            </a:r>
          </a:p>
          <a:p>
            <a:pPr lvl="4"/>
            <a:r>
              <a:rPr lang="fi-FI"/>
              <a:t>Fifth level</a:t>
            </a:r>
            <a:endParaRPr lang="fi-FI" dirty="0"/>
          </a:p>
        </p:txBody>
      </p:sp>
    </p:spTree>
    <p:extLst>
      <p:ext uri="{BB962C8B-B14F-4D97-AF65-F5344CB8AC3E}">
        <p14:creationId xmlns:p14="http://schemas.microsoft.com/office/powerpoint/2010/main" val="2873744111"/>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Freeform 5"/>
          <p:cNvSpPr>
            <a:spLocks/>
          </p:cNvSpPr>
          <p:nvPr userDrawn="1"/>
        </p:nvSpPr>
        <p:spPr bwMode="auto">
          <a:xfrm>
            <a:off x="-3088" y="667460"/>
            <a:ext cx="8782703" cy="5642845"/>
          </a:xfrm>
          <a:custGeom>
            <a:avLst/>
            <a:gdLst>
              <a:gd name="T0" fmla="*/ 1874 w 2069"/>
              <a:gd name="T1" fmla="*/ 0 h 1329"/>
              <a:gd name="T2" fmla="*/ 0 w 2069"/>
              <a:gd name="T3" fmla="*/ 270 h 1329"/>
              <a:gd name="T4" fmla="*/ 0 w 2069"/>
              <a:gd name="T5" fmla="*/ 1329 h 1329"/>
              <a:gd name="T6" fmla="*/ 1875 w 2069"/>
              <a:gd name="T7" fmla="*/ 1028 h 1329"/>
              <a:gd name="T8" fmla="*/ 2069 w 2069"/>
              <a:gd name="T9" fmla="*/ 1027 h 1329"/>
              <a:gd name="T10" fmla="*/ 2069 w 2069"/>
              <a:gd name="T11" fmla="*/ 0 h 1329"/>
              <a:gd name="T12" fmla="*/ 1874 w 2069"/>
              <a:gd name="T13" fmla="*/ 0 h 1329"/>
            </a:gdLst>
            <a:ahLst/>
            <a:cxnLst>
              <a:cxn ang="0">
                <a:pos x="T0" y="T1"/>
              </a:cxn>
              <a:cxn ang="0">
                <a:pos x="T2" y="T3"/>
              </a:cxn>
              <a:cxn ang="0">
                <a:pos x="T4" y="T5"/>
              </a:cxn>
              <a:cxn ang="0">
                <a:pos x="T6" y="T7"/>
              </a:cxn>
              <a:cxn ang="0">
                <a:pos x="T8" y="T9"/>
              </a:cxn>
              <a:cxn ang="0">
                <a:pos x="T10" y="T11"/>
              </a:cxn>
              <a:cxn ang="0">
                <a:pos x="T12" y="T13"/>
              </a:cxn>
            </a:cxnLst>
            <a:rect l="0" t="0" r="r" b="b"/>
            <a:pathLst>
              <a:path w="2069" h="1329">
                <a:moveTo>
                  <a:pt x="1874" y="0"/>
                </a:moveTo>
                <a:cubicBezTo>
                  <a:pt x="1853" y="0"/>
                  <a:pt x="1090" y="1"/>
                  <a:pt x="0" y="270"/>
                </a:cubicBezTo>
                <a:cubicBezTo>
                  <a:pt x="0" y="1329"/>
                  <a:pt x="0" y="1329"/>
                  <a:pt x="0" y="1329"/>
                </a:cubicBezTo>
                <a:cubicBezTo>
                  <a:pt x="644" y="1143"/>
                  <a:pt x="1294" y="1029"/>
                  <a:pt x="1875" y="1028"/>
                </a:cubicBezTo>
                <a:cubicBezTo>
                  <a:pt x="2069" y="1027"/>
                  <a:pt x="2069" y="1027"/>
                  <a:pt x="2069" y="1027"/>
                </a:cubicBezTo>
                <a:cubicBezTo>
                  <a:pt x="2069" y="0"/>
                  <a:pt x="2069" y="0"/>
                  <a:pt x="2069" y="0"/>
                </a:cubicBezTo>
                <a:lnTo>
                  <a:pt x="187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7"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271858635"/>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oman with Bike">
    <p:spTree>
      <p:nvGrpSpPr>
        <p:cNvPr id="1" name=""/>
        <p:cNvGrpSpPr/>
        <p:nvPr/>
      </p:nvGrpSpPr>
      <p:grpSpPr>
        <a:xfrm>
          <a:off x="0" y="0"/>
          <a:ext cx="0" cy="0"/>
          <a:chOff x="0" y="0"/>
          <a:chExt cx="0" cy="0"/>
        </a:xfrm>
      </p:grpSpPr>
      <p:sp>
        <p:nvSpPr>
          <p:cNvPr id="9"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b="21"/>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0"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083571074"/>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Forest Birds Eye">
    <p:spTree>
      <p:nvGrpSpPr>
        <p:cNvPr id="1" name=""/>
        <p:cNvGrpSpPr/>
        <p:nvPr/>
      </p:nvGrpSpPr>
      <p:grpSpPr>
        <a:xfrm>
          <a:off x="0" y="0"/>
          <a:ext cx="0" cy="0"/>
          <a:chOff x="0" y="0"/>
          <a:chExt cx="0" cy="0"/>
        </a:xfrm>
      </p:grpSpPr>
      <p:sp>
        <p:nvSpPr>
          <p:cNvPr id="12"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3"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998579824"/>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Breakfast">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085114504"/>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Construction">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3727883016"/>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000" y="1800000"/>
            <a:ext cx="805032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4058775305"/>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2827"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16496855"/>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orest Birds Eye">
    <p:spTree>
      <p:nvGrpSpPr>
        <p:cNvPr id="1" name=""/>
        <p:cNvGrpSpPr/>
        <p:nvPr/>
      </p:nvGrpSpPr>
      <p:grpSpPr>
        <a:xfrm>
          <a:off x="0" y="0"/>
          <a:ext cx="0" cy="0"/>
          <a:chOff x="0" y="0"/>
          <a:chExt cx="0" cy="0"/>
        </a:xfrm>
      </p:grpSpPr>
      <p:sp>
        <p:nvSpPr>
          <p:cNvPr id="12"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3"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833905244"/>
      </p:ext>
    </p:extLst>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0" name="Content Placeholder 2"/>
          <p:cNvSpPr>
            <a:spLocks noGrp="1"/>
          </p:cNvSpPr>
          <p:nvPr>
            <p:ph sz="half" idx="14"/>
          </p:nvPr>
        </p:nvSpPr>
        <p:spPr>
          <a:xfrm>
            <a:off x="4337175"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802635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662192"/>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1/4/2021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1490024142"/>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w Logotyp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1/4/2021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2934590995"/>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1/4/2021</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883885337"/>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48000" y="657225"/>
            <a:ext cx="8337600" cy="2159646"/>
          </a:xfrm>
        </p:spPr>
        <p:txBody>
          <a:bodyPr anchor="b"/>
          <a:lstStyle>
            <a:lvl1pP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48000" y="2940109"/>
            <a:ext cx="429120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1046137067"/>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w Image">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10439400" cy="6858000"/>
          </a:xfrm>
          <a:custGeom>
            <a:avLst/>
            <a:gdLst>
              <a:gd name="connsiteX0" fmla="*/ 0 w 10439400"/>
              <a:gd name="connsiteY0" fmla="*/ 0 h 6858000"/>
              <a:gd name="connsiteX1" fmla="*/ 10439400 w 10439400"/>
              <a:gd name="connsiteY1" fmla="*/ 0 h 6858000"/>
              <a:gd name="connsiteX2" fmla="*/ 10439400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 name="connsiteX0" fmla="*/ 0 w 10439400"/>
              <a:gd name="connsiteY0" fmla="*/ 0 h 6858000"/>
              <a:gd name="connsiteX1" fmla="*/ 10439400 w 10439400"/>
              <a:gd name="connsiteY1" fmla="*/ 0 h 6858000"/>
              <a:gd name="connsiteX2" fmla="*/ 8486847 w 10439400"/>
              <a:gd name="connsiteY2" fmla="*/ 6858000 h 6858000"/>
              <a:gd name="connsiteX3" fmla="*/ 0 w 10439400"/>
              <a:gd name="connsiteY3" fmla="*/ 6858000 h 6858000"/>
              <a:gd name="connsiteX4" fmla="*/ 0 w 104394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9400" h="6858000">
                <a:moveTo>
                  <a:pt x="0" y="0"/>
                </a:moveTo>
                <a:lnTo>
                  <a:pt x="10439400" y="0"/>
                </a:lnTo>
                <a:cubicBezTo>
                  <a:pt x="10118557" y="2409754"/>
                  <a:pt x="9495207" y="4627001"/>
                  <a:pt x="8486847" y="6858000"/>
                </a:cubicBezTo>
                <a:lnTo>
                  <a:pt x="0" y="6858000"/>
                </a:lnTo>
                <a:lnTo>
                  <a:pt x="0" y="0"/>
                </a:lnTo>
                <a:close/>
              </a:path>
            </a:pathLst>
          </a:custGeom>
          <a:solidFill>
            <a:schemeClr val="bg1">
              <a:lumMod val="95000"/>
            </a:schemeClr>
          </a:solidFill>
        </p:spPr>
        <p:txBody>
          <a:bodyPr anchor="ctr" anchorCtr="0"/>
          <a:lstStyle>
            <a:lvl1pPr marL="0" indent="0" algn="ctr">
              <a:buFontTx/>
              <a:buNone/>
              <a:defRPr/>
            </a:lvl1pPr>
          </a:lstStyle>
          <a:p>
            <a:endParaRPr lang="en-US" dirty="0"/>
          </a:p>
        </p:txBody>
      </p:sp>
      <p:sp>
        <p:nvSpPr>
          <p:cNvPr id="2" name="Title 1"/>
          <p:cNvSpPr>
            <a:spLocks noGrp="1"/>
          </p:cNvSpPr>
          <p:nvPr>
            <p:ph type="title"/>
          </p:nvPr>
        </p:nvSpPr>
        <p:spPr>
          <a:xfrm>
            <a:off x="648000" y="657225"/>
            <a:ext cx="8337600" cy="2159646"/>
          </a:xfrm>
        </p:spPr>
        <p:txBody>
          <a:bodyPr anchor="b">
            <a:noAutofit/>
          </a:bodyPr>
          <a:lstStyle>
            <a:lvl1pPr>
              <a:defRPr sz="6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dirty="0"/>
              <a:t>1/4/2021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
        <p:nvSpPr>
          <p:cNvPr id="16" name="Text Placeholder 2"/>
          <p:cNvSpPr>
            <a:spLocks noGrp="1"/>
          </p:cNvSpPr>
          <p:nvPr>
            <p:ph type="body" idx="14"/>
          </p:nvPr>
        </p:nvSpPr>
        <p:spPr>
          <a:xfrm>
            <a:off x="648000" y="2941200"/>
            <a:ext cx="4289760" cy="1500187"/>
          </a:xfrm>
        </p:spPr>
        <p:txBody>
          <a:bodyPr>
            <a:no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2620397474"/>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One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7999"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192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143174460"/>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One Image Lef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648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192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4" name="Text Placeholder 13"/>
          <p:cNvSpPr>
            <a:spLocks noGrp="1"/>
          </p:cNvSpPr>
          <p:nvPr>
            <p:ph type="body" sz="quarter" idx="14" hasCustomPrompt="1"/>
          </p:nvPr>
        </p:nvSpPr>
        <p:spPr>
          <a:xfrm>
            <a:off x="648000" y="5788525"/>
            <a:ext cx="5291975"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340442601"/>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One Wid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85809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4802188" y="1800000"/>
            <a:ext cx="6681787"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4802188" y="5788525"/>
            <a:ext cx="6681787"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3602938219"/>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and On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3" name="Content Placeholder 2"/>
          <p:cNvSpPr>
            <a:spLocks noGrp="1"/>
          </p:cNvSpPr>
          <p:nvPr>
            <p:ph sz="half" idx="15"/>
          </p:nvPr>
        </p:nvSpPr>
        <p:spPr>
          <a:xfrm>
            <a:off x="3341469" y="1800000"/>
            <a:ext cx="2441709"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0"/>
          <p:cNvSpPr>
            <a:spLocks noGrp="1"/>
          </p:cNvSpPr>
          <p:nvPr>
            <p:ph type="pic" sz="quarter" idx="16"/>
          </p:nvPr>
        </p:nvSpPr>
        <p:spPr>
          <a:xfrm>
            <a:off x="6102417" y="1800000"/>
            <a:ext cx="5384756" cy="3960000"/>
          </a:xfrm>
          <a:solidFill>
            <a:schemeClr val="bg1">
              <a:lumMod val="95000"/>
            </a:schemeClr>
          </a:solidFill>
        </p:spPr>
        <p:txBody>
          <a:bodyPr anchor="ctr" anchorCtr="0"/>
          <a:lstStyle>
            <a:lvl1pPr marL="0" indent="0" algn="ctr">
              <a:buFontTx/>
              <a:buNone/>
              <a:defRPr b="1"/>
            </a:lvl1pPr>
          </a:lstStyle>
          <a:p>
            <a:endParaRPr lang="en-US"/>
          </a:p>
        </p:txBody>
      </p:sp>
      <p:sp>
        <p:nvSpPr>
          <p:cNvPr id="16" name="Text Placeholder 13"/>
          <p:cNvSpPr>
            <a:spLocks noGrp="1"/>
          </p:cNvSpPr>
          <p:nvPr>
            <p:ph type="body" sz="quarter" idx="17" hasCustomPrompt="1"/>
          </p:nvPr>
        </p:nvSpPr>
        <p:spPr>
          <a:xfrm>
            <a:off x="6102416" y="5792813"/>
            <a:ext cx="5384756"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698590662"/>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reakfast">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44274211"/>
      </p:ext>
    </p:extLst>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1800000"/>
            <a:ext cx="10835975"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4526" y="5788525"/>
            <a:ext cx="1083945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1604049488"/>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1"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4" name="Text Placeholder 13"/>
          <p:cNvSpPr>
            <a:spLocks noGrp="1"/>
          </p:cNvSpPr>
          <p:nvPr>
            <p:ph type="body" sz="quarter" idx="14" hasCustomPrompt="1"/>
          </p:nvPr>
        </p:nvSpPr>
        <p:spPr>
          <a:xfrm>
            <a:off x="648000" y="5788525"/>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
        <p:nvSpPr>
          <p:cNvPr id="13" name="Picture Placeholder 10"/>
          <p:cNvSpPr>
            <a:spLocks noGrp="1"/>
          </p:cNvSpPr>
          <p:nvPr>
            <p:ph type="pic" sz="quarter" idx="15"/>
          </p:nvPr>
        </p:nvSpPr>
        <p:spPr>
          <a:xfrm>
            <a:off x="6192000" y="1800000"/>
            <a:ext cx="5292000" cy="3960000"/>
          </a:xfrm>
          <a:solidFill>
            <a:schemeClr val="bg1">
              <a:lumMod val="95000"/>
            </a:schemeClr>
          </a:solidFill>
        </p:spPr>
        <p:txBody>
          <a:bodyPr anchor="ctr" anchorCtr="0"/>
          <a:lstStyle>
            <a:lvl1pPr marL="0" indent="0" algn="ctr">
              <a:buFontTx/>
              <a:buNone/>
              <a:defRPr b="1"/>
            </a:lvl1pPr>
          </a:lstStyle>
          <a:p>
            <a:endParaRPr lang="en-US"/>
          </a:p>
        </p:txBody>
      </p:sp>
      <p:sp>
        <p:nvSpPr>
          <p:cNvPr id="15" name="Text Placeholder 13"/>
          <p:cNvSpPr>
            <a:spLocks noGrp="1"/>
          </p:cNvSpPr>
          <p:nvPr>
            <p:ph type="body" sz="quarter" idx="16" hasCustomPrompt="1"/>
          </p:nvPr>
        </p:nvSpPr>
        <p:spPr>
          <a:xfrm>
            <a:off x="6192000" y="5786797"/>
            <a:ext cx="5292000" cy="243206"/>
          </a:xfrm>
        </p:spPr>
        <p:txBody>
          <a:bodyPr>
            <a:noAutofit/>
          </a:bodyPr>
          <a:lstStyle>
            <a:lvl1pPr marL="0" indent="0">
              <a:buFontTx/>
              <a:buNone/>
              <a:defRPr sz="1000"/>
            </a:lvl1pPr>
            <a:lvl2pPr marL="179025" indent="0">
              <a:buFontTx/>
              <a:buNone/>
              <a:defRPr sz="900"/>
            </a:lvl2pPr>
            <a:lvl3pPr marL="360000" indent="0">
              <a:buFontTx/>
              <a:buNone/>
              <a:defRPr sz="800"/>
            </a:lvl3pPr>
            <a:lvl4pPr marL="539025" indent="0">
              <a:buFontTx/>
              <a:buNone/>
              <a:defRPr sz="700"/>
            </a:lvl4pPr>
            <a:lvl5pPr marL="718525" indent="0">
              <a:buFontTx/>
              <a:buNone/>
              <a:defRPr sz="700"/>
            </a:lvl5pPr>
          </a:lstStyle>
          <a:p>
            <a:pPr lvl="0"/>
            <a:r>
              <a:rPr lang="en-US" dirty="0"/>
              <a:t>Caption</a:t>
            </a:r>
          </a:p>
        </p:txBody>
      </p:sp>
    </p:spTree>
    <p:extLst>
      <p:ext uri="{BB962C8B-B14F-4D97-AF65-F5344CB8AC3E}">
        <p14:creationId xmlns:p14="http://schemas.microsoft.com/office/powerpoint/2010/main" val="458922722"/>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r>
              <a:rPr lang="en-US" dirty="0"/>
              <a:t>1/4/2021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1" name="Picture Placeholder 10"/>
          <p:cNvSpPr>
            <a:spLocks noGrp="1"/>
          </p:cNvSpPr>
          <p:nvPr>
            <p:ph type="pic" sz="quarter" idx="13"/>
          </p:nvPr>
        </p:nvSpPr>
        <p:spPr>
          <a:xfrm>
            <a:off x="648000" y="2295412"/>
            <a:ext cx="5292000" cy="3669383"/>
          </a:xfrm>
          <a:solidFill>
            <a:schemeClr val="bg1">
              <a:lumMod val="95000"/>
            </a:schemeClr>
          </a:solidFill>
        </p:spPr>
        <p:txBody>
          <a:bodyPr anchor="ctr" anchorCtr="0"/>
          <a:lstStyle>
            <a:lvl1pPr marL="0" indent="0" algn="ctr">
              <a:buFontTx/>
              <a:buNone/>
              <a:defRPr b="1"/>
            </a:lvl1pPr>
          </a:lstStyle>
          <a:p>
            <a:endParaRPr lang="en-US"/>
          </a:p>
        </p:txBody>
      </p:sp>
      <p:sp>
        <p:nvSpPr>
          <p:cNvPr id="13" name="Picture Placeholder 10"/>
          <p:cNvSpPr>
            <a:spLocks noGrp="1"/>
          </p:cNvSpPr>
          <p:nvPr>
            <p:ph type="pic" sz="quarter" idx="15"/>
          </p:nvPr>
        </p:nvSpPr>
        <p:spPr>
          <a:xfrm>
            <a:off x="6131247" y="2296800"/>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2" name="Picture Placeholder 10"/>
          <p:cNvSpPr>
            <a:spLocks noGrp="1"/>
          </p:cNvSpPr>
          <p:nvPr>
            <p:ph type="pic" sz="quarter" idx="17"/>
          </p:nvPr>
        </p:nvSpPr>
        <p:spPr>
          <a:xfrm>
            <a:off x="8903235" y="2295412"/>
            <a:ext cx="2580740" cy="1360800"/>
          </a:xfrm>
          <a:solidFill>
            <a:schemeClr val="bg1">
              <a:lumMod val="95000"/>
            </a:schemeClr>
          </a:solidFill>
        </p:spPr>
        <p:txBody>
          <a:bodyPr anchor="ctr" anchorCtr="0"/>
          <a:lstStyle>
            <a:lvl1pPr marL="0" indent="0" algn="ctr">
              <a:buFontTx/>
              <a:buNone/>
              <a:defRPr b="1"/>
            </a:lvl1pPr>
          </a:lstStyle>
          <a:p>
            <a:endParaRPr lang="en-US"/>
          </a:p>
        </p:txBody>
      </p:sp>
      <p:sp>
        <p:nvSpPr>
          <p:cNvPr id="16" name="Picture Placeholder 10"/>
          <p:cNvSpPr>
            <a:spLocks noGrp="1"/>
          </p:cNvSpPr>
          <p:nvPr>
            <p:ph type="pic" sz="quarter" idx="18"/>
          </p:nvPr>
        </p:nvSpPr>
        <p:spPr>
          <a:xfrm>
            <a:off x="6131247" y="3855749"/>
            <a:ext cx="5352728" cy="2109045"/>
          </a:xfrm>
          <a:solidFill>
            <a:schemeClr val="bg1">
              <a:lumMod val="95000"/>
            </a:schemeClr>
          </a:solidFill>
        </p:spPr>
        <p:txBody>
          <a:bodyPr anchor="ctr" anchorCtr="0"/>
          <a:lstStyle>
            <a:lvl1pPr marL="0" indent="0" algn="ctr">
              <a:buFontTx/>
              <a:buNone/>
              <a:defRPr b="1"/>
            </a:lvl1pPr>
          </a:lstStyle>
          <a:p>
            <a:endParaRPr lang="en-US"/>
          </a:p>
        </p:txBody>
      </p:sp>
    </p:spTree>
    <p:extLst>
      <p:ext uri="{BB962C8B-B14F-4D97-AF65-F5344CB8AC3E}">
        <p14:creationId xmlns:p14="http://schemas.microsoft.com/office/powerpoint/2010/main" val="2451821016"/>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7BFD-7304-44D7-B269-A9B1403E7B60}"/>
              </a:ext>
            </a:extLst>
          </p:cNvPr>
          <p:cNvSpPr>
            <a:spLocks noGrp="1"/>
          </p:cNvSpPr>
          <p:nvPr>
            <p:ph type="title" hasCustomPrompt="1"/>
          </p:nvPr>
        </p:nvSpPr>
        <p:spPr>
          <a:noFill/>
        </p:spPr>
        <p:txBody>
          <a:bodyPr>
            <a:noAutofit/>
          </a:bodyPr>
          <a:lstStyle>
            <a:lvl1pPr>
              <a:defRPr/>
            </a:lvl1pPr>
          </a:lstStyle>
          <a:p>
            <a:r>
              <a:rPr lang="en-US" dirty="0"/>
              <a:t>CLICK TO ADD TITLE</a:t>
            </a:r>
          </a:p>
        </p:txBody>
      </p:sp>
      <p:sp>
        <p:nvSpPr>
          <p:cNvPr id="3" name="Slide Number Placeholder 2">
            <a:extLst>
              <a:ext uri="{FF2B5EF4-FFF2-40B4-BE49-F238E27FC236}">
                <a16:creationId xmlns:a16="http://schemas.microsoft.com/office/drawing/2014/main" id="{5AB8D276-0B96-4C5E-8B4A-7A7B55C6D35F}"/>
              </a:ext>
            </a:extLst>
          </p:cNvPr>
          <p:cNvSpPr>
            <a:spLocks noGrp="1"/>
          </p:cNvSpPr>
          <p:nvPr>
            <p:ph type="sldNum" sz="quarter" idx="10"/>
          </p:nvPr>
        </p:nvSpPr>
        <p:spPr/>
        <p:txBody>
          <a:bodyPr/>
          <a:lstStyle/>
          <a:p>
            <a:fld id="{42FD7A33-02BB-4947-AD7F-E31EAC692D45}" type="slidenum">
              <a:rPr lang="en-US" smtClean="0"/>
              <a:pPr/>
              <a:t>‹#›</a:t>
            </a:fld>
            <a:endParaRPr lang="en-US" dirty="0"/>
          </a:p>
        </p:txBody>
      </p:sp>
      <p:sp>
        <p:nvSpPr>
          <p:cNvPr id="4" name="Footer Placeholder 3">
            <a:extLst>
              <a:ext uri="{FF2B5EF4-FFF2-40B4-BE49-F238E27FC236}">
                <a16:creationId xmlns:a16="http://schemas.microsoft.com/office/drawing/2014/main" id="{4CE001D5-B327-4066-B241-92C42131A112}"/>
              </a:ext>
            </a:extLst>
          </p:cNvPr>
          <p:cNvSpPr>
            <a:spLocks noGrp="1"/>
          </p:cNvSpPr>
          <p:nvPr>
            <p:ph type="ftr" sz="quarter" idx="11"/>
          </p:nvPr>
        </p:nvSpPr>
        <p:spPr/>
        <p:txBody>
          <a:bodyPr/>
          <a:lstStyle/>
          <a:p>
            <a:r>
              <a:rPr lang="en-US" dirty="0"/>
              <a:t>© Talent </a:t>
            </a:r>
            <a:r>
              <a:rPr lang="en-US" dirty="0" err="1"/>
              <a:t>Vectia</a:t>
            </a:r>
            <a:endParaRPr lang="en-US" dirty="0"/>
          </a:p>
        </p:txBody>
      </p:sp>
      <p:sp>
        <p:nvSpPr>
          <p:cNvPr id="6" name="Text Placeholder 5">
            <a:extLst>
              <a:ext uri="{FF2B5EF4-FFF2-40B4-BE49-F238E27FC236}">
                <a16:creationId xmlns:a16="http://schemas.microsoft.com/office/drawing/2014/main" id="{F9D5BE8D-71CC-4B42-9B0F-794B324C5EFB}"/>
              </a:ext>
            </a:extLst>
          </p:cNvPr>
          <p:cNvSpPr>
            <a:spLocks noGrp="1"/>
          </p:cNvSpPr>
          <p:nvPr>
            <p:ph type="body" sz="quarter" idx="12"/>
          </p:nvPr>
        </p:nvSpPr>
        <p:spPr>
          <a:xfrm>
            <a:off x="363600" y="1413451"/>
            <a:ext cx="11464800" cy="4901989"/>
          </a:xfrm>
        </p:spPr>
        <p:txBody>
          <a:bodyPr>
            <a:noAutofit/>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Construction">
    <p:spTree>
      <p:nvGrpSpPr>
        <p:cNvPr id="1" name=""/>
        <p:cNvGrpSpPr/>
        <p:nvPr/>
      </p:nvGrpSpPr>
      <p:grpSpPr>
        <a:xfrm>
          <a:off x="0" y="0"/>
          <a:ext cx="0" cy="0"/>
          <a:chOff x="0" y="0"/>
          <a:chExt cx="0" cy="0"/>
        </a:xfrm>
      </p:grpSpPr>
      <p:sp>
        <p:nvSpPr>
          <p:cNvPr id="14" name="Freeform 5"/>
          <p:cNvSpPr>
            <a:spLocks/>
          </p:cNvSpPr>
          <p:nvPr userDrawn="1"/>
        </p:nvSpPr>
        <p:spPr bwMode="auto">
          <a:xfrm>
            <a:off x="0" y="0"/>
            <a:ext cx="10439042" cy="6858000"/>
          </a:xfrm>
          <a:custGeom>
            <a:avLst/>
            <a:gdLst>
              <a:gd name="T0" fmla="*/ 2467 w 2467"/>
              <a:gd name="T1" fmla="*/ 0 h 1620"/>
              <a:gd name="T2" fmla="*/ 0 w 2467"/>
              <a:gd name="T3" fmla="*/ 0 h 1620"/>
              <a:gd name="T4" fmla="*/ 0 w 2467"/>
              <a:gd name="T5" fmla="*/ 1620 h 1620"/>
              <a:gd name="T6" fmla="*/ 2004 w 2467"/>
              <a:gd name="T7" fmla="*/ 1620 h 1620"/>
              <a:gd name="T8" fmla="*/ 2338 w 2467"/>
              <a:gd name="T9" fmla="*/ 676 h 1620"/>
              <a:gd name="T10" fmla="*/ 2467 w 2467"/>
              <a:gd name="T11" fmla="*/ 0 h 1620"/>
            </a:gdLst>
            <a:ahLst/>
            <a:cxnLst>
              <a:cxn ang="0">
                <a:pos x="T0" y="T1"/>
              </a:cxn>
              <a:cxn ang="0">
                <a:pos x="T2" y="T3"/>
              </a:cxn>
              <a:cxn ang="0">
                <a:pos x="T4" y="T5"/>
              </a:cxn>
              <a:cxn ang="0">
                <a:pos x="T6" y="T7"/>
              </a:cxn>
              <a:cxn ang="0">
                <a:pos x="T8" y="T9"/>
              </a:cxn>
              <a:cxn ang="0">
                <a:pos x="T10" y="T11"/>
              </a:cxn>
            </a:cxnLst>
            <a:rect l="0" t="0" r="r" b="b"/>
            <a:pathLst>
              <a:path w="2467" h="1620">
                <a:moveTo>
                  <a:pt x="2467" y="0"/>
                </a:moveTo>
                <a:cubicBezTo>
                  <a:pt x="0" y="0"/>
                  <a:pt x="0" y="0"/>
                  <a:pt x="0" y="0"/>
                </a:cubicBezTo>
                <a:cubicBezTo>
                  <a:pt x="0" y="1620"/>
                  <a:pt x="0" y="1620"/>
                  <a:pt x="0" y="1620"/>
                </a:cubicBezTo>
                <a:cubicBezTo>
                  <a:pt x="2004" y="1620"/>
                  <a:pt x="2004" y="1620"/>
                  <a:pt x="2004" y="1620"/>
                </a:cubicBezTo>
                <a:cubicBezTo>
                  <a:pt x="2144" y="1296"/>
                  <a:pt x="2258" y="974"/>
                  <a:pt x="2338" y="676"/>
                </a:cubicBezTo>
                <a:cubicBezTo>
                  <a:pt x="2397" y="453"/>
                  <a:pt x="2439" y="228"/>
                  <a:pt x="2467" y="0"/>
                </a:cubicBezTo>
              </a:path>
            </a:pathLst>
          </a:custGeom>
          <a:blipFill>
            <a:blip r:embed="rId2" cstate="screen">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prstTxWarp prst="textNoShape">
              <a:avLst/>
            </a:prstTxWarp>
          </a:bodyPr>
          <a:lstStyle/>
          <a:p>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4000" y="6404400"/>
            <a:ext cx="2267717" cy="106680"/>
          </a:xfrm>
          <a:prstGeom prst="rect">
            <a:avLst/>
          </a:prstGeom>
        </p:spPr>
      </p:pic>
      <p:sp>
        <p:nvSpPr>
          <p:cNvPr id="15" name="Title 1"/>
          <p:cNvSpPr>
            <a:spLocks noGrp="1"/>
          </p:cNvSpPr>
          <p:nvPr>
            <p:ph type="ctrTitle"/>
          </p:nvPr>
        </p:nvSpPr>
        <p:spPr>
          <a:xfrm>
            <a:off x="648000" y="1544492"/>
            <a:ext cx="7524000" cy="1870694"/>
          </a:xfrm>
        </p:spPr>
        <p:txBody>
          <a:bodyPr anchor="b"/>
          <a:lstStyle>
            <a:lvl1pPr algn="l">
              <a:defRPr sz="6000" b="1">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648000" y="3599941"/>
            <a:ext cx="7524000" cy="1398321"/>
          </a:xfrm>
        </p:spPr>
        <p:txBody>
          <a:bodyPr>
            <a:noAutofit/>
          </a:bodyPr>
          <a:lstStyle>
            <a:lvl1pPr marL="0" indent="0" algn="l">
              <a:lnSpc>
                <a:spcPct val="90000"/>
              </a:lnSpc>
              <a:buNone/>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Tree>
    <p:extLst>
      <p:ext uri="{BB962C8B-B14F-4D97-AF65-F5344CB8AC3E}">
        <p14:creationId xmlns:p14="http://schemas.microsoft.com/office/powerpoint/2010/main" val="4228150514"/>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000" y="1800000"/>
            <a:ext cx="8050327"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dirty="0"/>
              <a:t>9/2/2021</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862704740"/>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2827" y="1800000"/>
            <a:ext cx="5292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980892664"/>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63506"/>
            <a:ext cx="8050327" cy="968400"/>
          </a:xfrm>
        </p:spPr>
        <p:txBody>
          <a:bodyPr/>
          <a:lstStyle/>
          <a:p>
            <a:r>
              <a:rPr lang="en-US" dirty="0"/>
              <a:t>Click to edit Master title style</a:t>
            </a:r>
          </a:p>
        </p:txBody>
      </p:sp>
      <p:sp>
        <p:nvSpPr>
          <p:cNvPr id="3" name="Content Placeholder 2"/>
          <p:cNvSpPr>
            <a:spLocks noGrp="1"/>
          </p:cNvSpPr>
          <p:nvPr>
            <p:ph sz="half" idx="1"/>
          </p:nvPr>
        </p:nvSpPr>
        <p:spPr>
          <a:xfrm>
            <a:off x="64800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dirty="0"/>
              <a:t>9/2/2021</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11BD77-5CEB-4A67-B6FA-87C329E83F86}" type="slidenum">
              <a:rPr lang="en-US" smtClean="0"/>
              <a:t>‹#›</a:t>
            </a:fld>
            <a:endParaRPr lang="en-US" dirty="0"/>
          </a:p>
        </p:txBody>
      </p:sp>
      <p:sp>
        <p:nvSpPr>
          <p:cNvPr id="10" name="Content Placeholder 2"/>
          <p:cNvSpPr>
            <a:spLocks noGrp="1"/>
          </p:cNvSpPr>
          <p:nvPr>
            <p:ph sz="half" idx="14"/>
          </p:nvPr>
        </p:nvSpPr>
        <p:spPr>
          <a:xfrm>
            <a:off x="4337175"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6"/>
          </p:nvPr>
        </p:nvSpPr>
        <p:spPr>
          <a:xfrm>
            <a:off x="8026350" y="1800000"/>
            <a:ext cx="3456000" cy="39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6863649"/>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dirty="0"/>
              <a:t>9/2/2021</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11BD77-5CEB-4A67-B6FA-87C329E83F86}" type="slidenum">
              <a:rPr lang="en-US" smtClean="0"/>
              <a:t>‹#›</a:t>
            </a:fld>
            <a:endParaRPr lang="en-US" dirty="0"/>
          </a:p>
        </p:txBody>
      </p:sp>
    </p:spTree>
    <p:extLst>
      <p:ext uri="{BB962C8B-B14F-4D97-AF65-F5344CB8AC3E}">
        <p14:creationId xmlns:p14="http://schemas.microsoft.com/office/powerpoint/2010/main" val="3965624675"/>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ags" Target="../tags/tag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
        <p:nvSpPr>
          <p:cNvPr id="2" name="Title Placeholder 1"/>
          <p:cNvSpPr>
            <a:spLocks noGrp="1"/>
          </p:cNvSpPr>
          <p:nvPr>
            <p:ph type="title"/>
          </p:nvPr>
        </p:nvSpPr>
        <p:spPr>
          <a:xfrm>
            <a:off x="648000" y="663506"/>
            <a:ext cx="8050327" cy="968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800000"/>
            <a:ext cx="80496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9600" y="6385607"/>
            <a:ext cx="2228400" cy="144000"/>
          </a:xfrm>
          <a:prstGeom prst="rect">
            <a:avLst/>
          </a:prstGeom>
        </p:spPr>
        <p:txBody>
          <a:bodyPr vert="horz" lIns="0" tIns="0" rIns="0" bIns="0" rtlCol="0" anchor="ctr"/>
          <a:lstStyle>
            <a:lvl1pPr algn="l">
              <a:defRPr sz="800">
                <a:solidFill>
                  <a:schemeClr val="tx1"/>
                </a:solidFill>
              </a:defRPr>
            </a:lvl1pPr>
          </a:lstStyle>
          <a:p>
            <a:r>
              <a:rPr lang="en-US" dirty="0"/>
              <a:t>9/2/2021</a:t>
            </a:r>
          </a:p>
        </p:txBody>
      </p:sp>
      <p:sp>
        <p:nvSpPr>
          <p:cNvPr id="5" name="Footer Placeholder 4"/>
          <p:cNvSpPr>
            <a:spLocks noGrp="1"/>
          </p:cNvSpPr>
          <p:nvPr>
            <p:ph type="ftr" sz="quarter" idx="3"/>
          </p:nvPr>
        </p:nvSpPr>
        <p:spPr>
          <a:xfrm>
            <a:off x="648000" y="6540688"/>
            <a:ext cx="2520000" cy="144000"/>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648000" y="6385607"/>
            <a:ext cx="288000" cy="144000"/>
          </a:xfrm>
          <a:prstGeom prst="rect">
            <a:avLst/>
          </a:prstGeom>
        </p:spPr>
        <p:txBody>
          <a:bodyPr vert="horz" lIns="0" tIns="0" rIns="0" bIns="0" rtlCol="0" anchor="ctr"/>
          <a:lstStyle>
            <a:lvl1pPr algn="l">
              <a:defRPr sz="800">
                <a:solidFill>
                  <a:schemeClr val="tx1"/>
                </a:solidFill>
              </a:defRPr>
            </a:lvl1pPr>
          </a:lstStyle>
          <a:p>
            <a:fld id="{FB11BD77-5CEB-4A67-B6FA-87C329E83F86}" type="slidenum">
              <a:rPr lang="en-US" smtClean="0"/>
              <a:pPr/>
              <a:t>‹#›</a:t>
            </a:fld>
            <a:endParaRPr lang="en-US" dirty="0"/>
          </a:p>
        </p:txBody>
      </p:sp>
      <p:sp>
        <p:nvSpPr>
          <p:cNvPr id="8" name="Freeform 5"/>
          <p:cNvSpPr>
            <a:spLocks/>
          </p:cNvSpPr>
          <p:nvPr userDrawn="1"/>
        </p:nvSpPr>
        <p:spPr bwMode="auto">
          <a:xfrm>
            <a:off x="4704345" y="6135394"/>
            <a:ext cx="7488000" cy="724650"/>
          </a:xfrm>
          <a:custGeom>
            <a:avLst/>
            <a:gdLst>
              <a:gd name="T0" fmla="*/ 1741 w 1741"/>
              <a:gd name="T1" fmla="*/ 168 h 168"/>
              <a:gd name="T2" fmla="*/ 1741 w 1741"/>
              <a:gd name="T3" fmla="*/ 0 h 168"/>
              <a:gd name="T4" fmla="*/ 1511 w 1741"/>
              <a:gd name="T5" fmla="*/ 1 h 168"/>
              <a:gd name="T6" fmla="*/ 0 w 1741"/>
              <a:gd name="T7" fmla="*/ 168 h 168"/>
              <a:gd name="T8" fmla="*/ 1741 w 1741"/>
              <a:gd name="T9" fmla="*/ 168 h 168"/>
            </a:gdLst>
            <a:ahLst/>
            <a:cxnLst>
              <a:cxn ang="0">
                <a:pos x="T0" y="T1"/>
              </a:cxn>
              <a:cxn ang="0">
                <a:pos x="T2" y="T3"/>
              </a:cxn>
              <a:cxn ang="0">
                <a:pos x="T4" y="T5"/>
              </a:cxn>
              <a:cxn ang="0">
                <a:pos x="T6" y="T7"/>
              </a:cxn>
              <a:cxn ang="0">
                <a:pos x="T8" y="T9"/>
              </a:cxn>
            </a:cxnLst>
            <a:rect l="0" t="0" r="r" b="b"/>
            <a:pathLst>
              <a:path w="1741" h="168">
                <a:moveTo>
                  <a:pt x="1741" y="168"/>
                </a:moveTo>
                <a:cubicBezTo>
                  <a:pt x="1741" y="0"/>
                  <a:pt x="1741" y="0"/>
                  <a:pt x="1741" y="0"/>
                </a:cubicBezTo>
                <a:cubicBezTo>
                  <a:pt x="1511" y="1"/>
                  <a:pt x="1511" y="1"/>
                  <a:pt x="1511" y="1"/>
                </a:cubicBezTo>
                <a:cubicBezTo>
                  <a:pt x="1491" y="1"/>
                  <a:pt x="902" y="1"/>
                  <a:pt x="0" y="168"/>
                </a:cubicBezTo>
                <a:lnTo>
                  <a:pt x="1741"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1" name="Picture 10">
            <a:extLst>
              <a:ext uri="{FF2B5EF4-FFF2-40B4-BE49-F238E27FC236}">
                <a16:creationId xmlns:a16="http://schemas.microsoft.com/office/drawing/2014/main" id="{3BAE3E19-C64A-4758-BE06-D3370A12FF8E}"/>
              </a:ext>
            </a:extLst>
          </p:cNvPr>
          <p:cNvPicPr>
            <a:picLocks/>
          </p:cNvPicPr>
          <p:nvPr userDrawn="1"/>
        </p:nvPicPr>
        <p:blipFill>
          <a:blip r:embed="rId26"/>
          <a:stretch>
            <a:fillRect/>
          </a:stretch>
        </p:blipFill>
        <p:spPr>
          <a:xfrm>
            <a:off x="9234003" y="6404402"/>
            <a:ext cx="2268001" cy="108000"/>
          </a:xfrm>
          <a:prstGeom prst="rect">
            <a:avLst/>
          </a:prstGeom>
        </p:spPr>
      </p:pic>
      <p:sp>
        <p:nvSpPr>
          <p:cNvPr id="10" name="xxLanguageTextBox">
            <a:extLst>
              <a:ext uri="{FF2B5EF4-FFF2-40B4-BE49-F238E27FC236}">
                <a16:creationId xmlns:a16="http://schemas.microsoft.com/office/drawing/2014/main" id="{B8FBAD34-294A-43F4-96D6-935C97455966}"/>
              </a:ext>
            </a:extLst>
          </p:cNvPr>
          <p:cNvSpPr/>
          <p:nvPr userDrawn="1">
            <p:custDataLst>
              <p:tags r:id="rId24"/>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3932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74" r:id="rId4"/>
    <p:sldLayoutId id="2147483675" r:id="rId5"/>
    <p:sldLayoutId id="2147483650" r:id="rId6"/>
    <p:sldLayoutId id="2147483652" r:id="rId7"/>
    <p:sldLayoutId id="2147483664" r:id="rId8"/>
    <p:sldLayoutId id="2147483654" r:id="rId9"/>
    <p:sldLayoutId id="2147483655" r:id="rId10"/>
    <p:sldLayoutId id="2147483669" r:id="rId11"/>
    <p:sldLayoutId id="2147483651" r:id="rId12"/>
    <p:sldLayoutId id="2147483668" r:id="rId13"/>
    <p:sldLayoutId id="2147483670" r:id="rId14"/>
    <p:sldLayoutId id="2147483671" r:id="rId15"/>
    <p:sldLayoutId id="2147483665" r:id="rId16"/>
    <p:sldLayoutId id="2147483667" r:id="rId17"/>
    <p:sldLayoutId id="2147483672" r:id="rId18"/>
    <p:sldLayoutId id="2147483666" r:id="rId19"/>
    <p:sldLayoutId id="2147483673" r:id="rId20"/>
    <p:sldLayoutId id="2147483676" r:id="rId21"/>
    <p:sldLayoutId id="2147483704" r:id="rId22"/>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3861" userDrawn="1">
          <p15:clr>
            <a:srgbClr val="F26B43"/>
          </p15:clr>
        </p15:guide>
        <p15:guide id="3" orient="horz" pos="2160" userDrawn="1">
          <p15:clr>
            <a:srgbClr val="F26B43"/>
          </p15:clr>
        </p15:guide>
        <p15:guide id="4" orient="horz" pos="414" userDrawn="1">
          <p15:clr>
            <a:srgbClr val="F26B43"/>
          </p15:clr>
        </p15:guide>
        <p15:guide id="5" orient="horz" pos="935" userDrawn="1">
          <p15:clr>
            <a:srgbClr val="F26B43"/>
          </p15:clr>
        </p15:guide>
        <p15:guide id="6" orient="horz" pos="4088" userDrawn="1">
          <p15:clr>
            <a:srgbClr val="F26B43"/>
          </p15:clr>
        </p15:guide>
        <p15:guide id="7" pos="406" userDrawn="1">
          <p15:clr>
            <a:srgbClr val="F26B43"/>
          </p15:clr>
        </p15:guide>
        <p15:guide id="8" pos="7234" userDrawn="1">
          <p15:clr>
            <a:srgbClr val="F26B43"/>
          </p15:clr>
        </p15:guide>
        <p15:guide id="10" orient="horz" pos="2999" userDrawn="1">
          <p15:clr>
            <a:srgbClr val="F26B43"/>
          </p15:clr>
        </p15:guide>
        <p15:guide id="11" pos="5485" userDrawn="1">
          <p15:clr>
            <a:srgbClr val="F26B43"/>
          </p15:clr>
        </p15:guide>
        <p15:guide id="12" orient="horz" pos="3629" userDrawn="1">
          <p15:clr>
            <a:srgbClr val="F26B43"/>
          </p15:clr>
        </p15:guide>
        <p15:guide id="13" orient="horz" pos="11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816566" y="548454"/>
            <a:ext cx="710185" cy="850394"/>
          </a:xfrm>
          <a:prstGeom prst="rect">
            <a:avLst/>
          </a:prstGeom>
        </p:spPr>
      </p:pic>
      <p:sp>
        <p:nvSpPr>
          <p:cNvPr id="2" name="Title Placeholder 1"/>
          <p:cNvSpPr>
            <a:spLocks noGrp="1"/>
          </p:cNvSpPr>
          <p:nvPr>
            <p:ph type="title"/>
          </p:nvPr>
        </p:nvSpPr>
        <p:spPr>
          <a:xfrm>
            <a:off x="648000" y="663506"/>
            <a:ext cx="8050327" cy="968400"/>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48000" y="1800000"/>
            <a:ext cx="8049600" cy="3960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9600" y="6385607"/>
            <a:ext cx="2228400" cy="144000"/>
          </a:xfrm>
          <a:prstGeom prst="rect">
            <a:avLst/>
          </a:prstGeom>
        </p:spPr>
        <p:txBody>
          <a:bodyPr vert="horz" lIns="0" tIns="0" rIns="0" bIns="0" rtlCol="0" anchor="ctr"/>
          <a:lstStyle>
            <a:lvl1pPr algn="l">
              <a:defRPr sz="800">
                <a:solidFill>
                  <a:schemeClr val="tx1"/>
                </a:solidFill>
              </a:defRPr>
            </a:lvl1pPr>
          </a:lstStyle>
          <a:p>
            <a:r>
              <a:rPr lang="en-US" dirty="0"/>
              <a:t>1/4/2021</a:t>
            </a:r>
          </a:p>
        </p:txBody>
      </p:sp>
      <p:sp>
        <p:nvSpPr>
          <p:cNvPr id="5" name="Footer Placeholder 4"/>
          <p:cNvSpPr>
            <a:spLocks noGrp="1"/>
          </p:cNvSpPr>
          <p:nvPr>
            <p:ph type="ftr" sz="quarter" idx="3"/>
          </p:nvPr>
        </p:nvSpPr>
        <p:spPr>
          <a:xfrm>
            <a:off x="648000" y="6540688"/>
            <a:ext cx="2520000" cy="144000"/>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648000" y="6385607"/>
            <a:ext cx="288000" cy="144000"/>
          </a:xfrm>
          <a:prstGeom prst="rect">
            <a:avLst/>
          </a:prstGeom>
        </p:spPr>
        <p:txBody>
          <a:bodyPr vert="horz" lIns="0" tIns="0" rIns="0" bIns="0" rtlCol="0" anchor="ctr"/>
          <a:lstStyle>
            <a:lvl1pPr algn="l">
              <a:defRPr sz="800">
                <a:solidFill>
                  <a:schemeClr val="tx1"/>
                </a:solidFill>
              </a:defRPr>
            </a:lvl1pPr>
          </a:lstStyle>
          <a:p>
            <a:fld id="{FB11BD77-5CEB-4A67-B6FA-87C329E83F86}" type="slidenum">
              <a:rPr lang="en-US" smtClean="0"/>
              <a:pPr/>
              <a:t>‹#›</a:t>
            </a:fld>
            <a:endParaRPr lang="en-US" dirty="0"/>
          </a:p>
        </p:txBody>
      </p:sp>
      <p:sp>
        <p:nvSpPr>
          <p:cNvPr id="8" name="Freeform 5"/>
          <p:cNvSpPr>
            <a:spLocks/>
          </p:cNvSpPr>
          <p:nvPr userDrawn="1"/>
        </p:nvSpPr>
        <p:spPr bwMode="auto">
          <a:xfrm>
            <a:off x="4704345" y="6135394"/>
            <a:ext cx="7488000" cy="724650"/>
          </a:xfrm>
          <a:custGeom>
            <a:avLst/>
            <a:gdLst>
              <a:gd name="T0" fmla="*/ 1741 w 1741"/>
              <a:gd name="T1" fmla="*/ 168 h 168"/>
              <a:gd name="T2" fmla="*/ 1741 w 1741"/>
              <a:gd name="T3" fmla="*/ 0 h 168"/>
              <a:gd name="T4" fmla="*/ 1511 w 1741"/>
              <a:gd name="T5" fmla="*/ 1 h 168"/>
              <a:gd name="T6" fmla="*/ 0 w 1741"/>
              <a:gd name="T7" fmla="*/ 168 h 168"/>
              <a:gd name="T8" fmla="*/ 1741 w 1741"/>
              <a:gd name="T9" fmla="*/ 168 h 168"/>
            </a:gdLst>
            <a:ahLst/>
            <a:cxnLst>
              <a:cxn ang="0">
                <a:pos x="T0" y="T1"/>
              </a:cxn>
              <a:cxn ang="0">
                <a:pos x="T2" y="T3"/>
              </a:cxn>
              <a:cxn ang="0">
                <a:pos x="T4" y="T5"/>
              </a:cxn>
              <a:cxn ang="0">
                <a:pos x="T6" y="T7"/>
              </a:cxn>
              <a:cxn ang="0">
                <a:pos x="T8" y="T9"/>
              </a:cxn>
            </a:cxnLst>
            <a:rect l="0" t="0" r="r" b="b"/>
            <a:pathLst>
              <a:path w="1741" h="168">
                <a:moveTo>
                  <a:pt x="1741" y="168"/>
                </a:moveTo>
                <a:cubicBezTo>
                  <a:pt x="1741" y="0"/>
                  <a:pt x="1741" y="0"/>
                  <a:pt x="1741" y="0"/>
                </a:cubicBezTo>
                <a:cubicBezTo>
                  <a:pt x="1511" y="1"/>
                  <a:pt x="1511" y="1"/>
                  <a:pt x="1511" y="1"/>
                </a:cubicBezTo>
                <a:cubicBezTo>
                  <a:pt x="1491" y="1"/>
                  <a:pt x="902" y="1"/>
                  <a:pt x="0" y="168"/>
                </a:cubicBezTo>
                <a:lnTo>
                  <a:pt x="1741" y="16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xxLanguageTextBox">
            <a:extLst>
              <a:ext uri="{FF2B5EF4-FFF2-40B4-BE49-F238E27FC236}">
                <a16:creationId xmlns:a16="http://schemas.microsoft.com/office/drawing/2014/main" id="{A9186822-B7A0-4A7E-BEF1-A53CF32309C1}"/>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31E33DB-3FB6-4408-BEBE-F1BAE191016A}"/>
              </a:ext>
            </a:extLst>
          </p:cNvPr>
          <p:cNvPicPr>
            <a:picLocks/>
          </p:cNvPicPr>
          <p:nvPr userDrawn="1"/>
        </p:nvPicPr>
        <p:blipFill>
          <a:blip r:embed="rId25"/>
          <a:stretch>
            <a:fillRect/>
          </a:stretch>
        </p:blipFill>
        <p:spPr>
          <a:xfrm>
            <a:off x="9234003" y="6404402"/>
            <a:ext cx="2268001" cy="108000"/>
          </a:xfrm>
          <a:prstGeom prst="rect">
            <a:avLst/>
          </a:prstGeom>
        </p:spPr>
      </p:pic>
    </p:spTree>
    <p:extLst>
      <p:ext uri="{BB962C8B-B14F-4D97-AF65-F5344CB8AC3E}">
        <p14:creationId xmlns:p14="http://schemas.microsoft.com/office/powerpoint/2010/main" val="36461995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200"/>
        </a:spcBef>
        <a:spcAft>
          <a:spcPts val="600"/>
        </a:spcAft>
        <a:buFont typeface="Arial" panose="020B0604020202020204"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000" indent="-180975"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80000" algn="l" defTabSz="914400" rtl="0" eaLnBrk="1" latinLnBrk="0" hangingPunct="1">
        <a:lnSpc>
          <a:spcPct val="9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861">
          <p15:clr>
            <a:srgbClr val="F26B43"/>
          </p15:clr>
        </p15:guide>
        <p15:guide id="3" orient="horz" pos="2160">
          <p15:clr>
            <a:srgbClr val="F26B43"/>
          </p15:clr>
        </p15:guide>
        <p15:guide id="4" orient="horz" pos="414">
          <p15:clr>
            <a:srgbClr val="F26B43"/>
          </p15:clr>
        </p15:guide>
        <p15:guide id="5" orient="horz" pos="935">
          <p15:clr>
            <a:srgbClr val="F26B43"/>
          </p15:clr>
        </p15:guide>
        <p15:guide id="6" orient="horz" pos="4088">
          <p15:clr>
            <a:srgbClr val="F26B43"/>
          </p15:clr>
        </p15:guide>
        <p15:guide id="7" pos="406">
          <p15:clr>
            <a:srgbClr val="F26B43"/>
          </p15:clr>
        </p15:guide>
        <p15:guide id="8" pos="7234">
          <p15:clr>
            <a:srgbClr val="F26B43"/>
          </p15:clr>
        </p15:guide>
        <p15:guide id="10" orient="horz" pos="2999">
          <p15:clr>
            <a:srgbClr val="F26B43"/>
          </p15:clr>
        </p15:guide>
        <p15:guide id="11" pos="5485">
          <p15:clr>
            <a:srgbClr val="F26B43"/>
          </p15:clr>
        </p15:guide>
        <p15:guide id="12" orient="horz" pos="3629">
          <p15:clr>
            <a:srgbClr val="F26B43"/>
          </p15:clr>
        </p15:guide>
        <p15:guide id="13" orient="horz" pos="113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62.jpe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16.png"/><Relationship Id="rId11" Type="http://schemas.openxmlformats.org/officeDocument/2006/relationships/image" Target="../media/image50.jpeg"/><Relationship Id="rId5" Type="http://schemas.openxmlformats.org/officeDocument/2006/relationships/image" Target="../media/image13.jpeg"/><Relationship Id="rId15" Type="http://schemas.openxmlformats.org/officeDocument/2006/relationships/slide" Target="slide2.xml"/><Relationship Id="rId10" Type="http://schemas.openxmlformats.org/officeDocument/2006/relationships/image" Target="../media/image63.png"/><Relationship Id="rId4" Type="http://schemas.openxmlformats.org/officeDocument/2006/relationships/image" Target="../media/image15.jpeg"/><Relationship Id="rId9" Type="http://schemas.openxmlformats.org/officeDocument/2006/relationships/image" Target="../media/image21.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6.jpg"/><Relationship Id="rId3" Type="http://schemas.openxmlformats.org/officeDocument/2006/relationships/image" Target="../media/image13.jpeg"/><Relationship Id="rId7" Type="http://schemas.openxmlformats.org/officeDocument/2006/relationships/image" Target="../media/image21.png"/><Relationship Id="rId12" Type="http://schemas.openxmlformats.org/officeDocument/2006/relationships/image" Target="../media/image36.jpeg"/><Relationship Id="rId2" Type="http://schemas.openxmlformats.org/officeDocument/2006/relationships/notesSlide" Target="../notesSlides/notesSlide13.xml"/><Relationship Id="rId16" Type="http://schemas.openxmlformats.org/officeDocument/2006/relationships/image" Target="../media/image39.jpeg"/><Relationship Id="rId1" Type="http://schemas.openxmlformats.org/officeDocument/2006/relationships/slideLayout" Target="../slideLayouts/slideLayout21.xml"/><Relationship Id="rId6" Type="http://schemas.openxmlformats.org/officeDocument/2006/relationships/slide" Target="slide2.xml"/><Relationship Id="rId11" Type="http://schemas.openxmlformats.org/officeDocument/2006/relationships/image" Target="../media/image43.png"/><Relationship Id="rId5" Type="http://schemas.openxmlformats.org/officeDocument/2006/relationships/image" Target="../media/image12.jpeg"/><Relationship Id="rId15" Type="http://schemas.openxmlformats.org/officeDocument/2006/relationships/image" Target="../media/image68.jpg"/><Relationship Id="rId10" Type="http://schemas.openxmlformats.org/officeDocument/2006/relationships/image" Target="../media/image15.jpeg"/><Relationship Id="rId4" Type="http://schemas.openxmlformats.org/officeDocument/2006/relationships/image" Target="../media/image16.png"/><Relationship Id="rId9" Type="http://schemas.openxmlformats.org/officeDocument/2006/relationships/image" Target="../media/image65.png"/><Relationship Id="rId14" Type="http://schemas.openxmlformats.org/officeDocument/2006/relationships/image" Target="../media/image67.jp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22.png"/><Relationship Id="rId18" Type="http://schemas.openxmlformats.org/officeDocument/2006/relationships/image" Target="../media/image77.png"/><Relationship Id="rId3" Type="http://schemas.openxmlformats.org/officeDocument/2006/relationships/image" Target="../media/image12.jpeg"/><Relationship Id="rId7" Type="http://schemas.openxmlformats.org/officeDocument/2006/relationships/image" Target="../media/image70.png"/><Relationship Id="rId12" Type="http://schemas.openxmlformats.org/officeDocument/2006/relationships/image" Target="../media/image51.png"/><Relationship Id="rId17" Type="http://schemas.openxmlformats.org/officeDocument/2006/relationships/image" Target="../media/image76.png"/><Relationship Id="rId2" Type="http://schemas.openxmlformats.org/officeDocument/2006/relationships/notesSlide" Target="../notesSlides/notesSlide15.xml"/><Relationship Id="rId16" Type="http://schemas.openxmlformats.org/officeDocument/2006/relationships/image" Target="../media/image75.png"/><Relationship Id="rId1" Type="http://schemas.openxmlformats.org/officeDocument/2006/relationships/slideLayout" Target="../slideLayouts/slideLayout21.xml"/><Relationship Id="rId6" Type="http://schemas.openxmlformats.org/officeDocument/2006/relationships/slide" Target="slide2.xml"/><Relationship Id="rId11" Type="http://schemas.openxmlformats.org/officeDocument/2006/relationships/image" Target="../media/image74.png"/><Relationship Id="rId5" Type="http://schemas.openxmlformats.org/officeDocument/2006/relationships/image" Target="../media/image15.jpeg"/><Relationship Id="rId15" Type="http://schemas.openxmlformats.org/officeDocument/2006/relationships/image" Target="../media/image43.png"/><Relationship Id="rId10" Type="http://schemas.openxmlformats.org/officeDocument/2006/relationships/image" Target="../media/image73.png"/><Relationship Id="rId19" Type="http://schemas.openxmlformats.org/officeDocument/2006/relationships/image" Target="../media/image47.png"/><Relationship Id="rId4" Type="http://schemas.openxmlformats.org/officeDocument/2006/relationships/image" Target="../media/image13.jpeg"/><Relationship Id="rId9" Type="http://schemas.openxmlformats.org/officeDocument/2006/relationships/image" Target="../media/image72.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slide" Target="slide8.xml"/><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jpg"/><Relationship Id="rId2" Type="http://schemas.openxmlformats.org/officeDocument/2006/relationships/slide" Target="slide4.xml"/><Relationship Id="rId16" Type="http://schemas.openxmlformats.org/officeDocument/2006/relationships/image" Target="../media/image90.jpg"/><Relationship Id="rId20"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80.jpe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jp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jpeg"/></Relationships>
</file>

<file path=ppt/slides/_rels/slide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9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8.jpeg"/><Relationship Id="rId1" Type="http://schemas.openxmlformats.org/officeDocument/2006/relationships/slideLayout" Target="../slideLayouts/slideLayout21.xml"/><Relationship Id="rId6" Type="http://schemas.openxmlformats.org/officeDocument/2006/relationships/image" Target="../media/image14.jpe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slide" Target="slide2.xml"/><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wdp"/><Relationship Id="rId18" Type="http://schemas.openxmlformats.org/officeDocument/2006/relationships/image" Target="../media/image44.jpg"/><Relationship Id="rId3" Type="http://schemas.openxmlformats.org/officeDocument/2006/relationships/image" Target="../media/image15.jpeg"/><Relationship Id="rId21" Type="http://schemas.openxmlformats.org/officeDocument/2006/relationships/image" Target="../media/image46.png"/><Relationship Id="rId7" Type="http://schemas.openxmlformats.org/officeDocument/2006/relationships/image" Target="../media/image13.jpe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svg"/><Relationship Id="rId20" Type="http://schemas.openxmlformats.org/officeDocument/2006/relationships/slide" Target="slide2.xml"/><Relationship Id="rId1" Type="http://schemas.openxmlformats.org/officeDocument/2006/relationships/slideLayout" Target="../slideLayouts/slideLayout21.xml"/><Relationship Id="rId6" Type="http://schemas.openxmlformats.org/officeDocument/2006/relationships/image" Target="../media/image12.jpeg"/><Relationship Id="rId11" Type="http://schemas.openxmlformats.org/officeDocument/2006/relationships/image" Target="../media/image39.jpeg"/><Relationship Id="rId5" Type="http://schemas.openxmlformats.org/officeDocument/2006/relationships/image" Target="../media/image21.png"/><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5.jpg"/><Relationship Id="rId4" Type="http://schemas.openxmlformats.org/officeDocument/2006/relationships/image" Target="../media/image36.jpeg"/><Relationship Id="rId9" Type="http://schemas.openxmlformats.org/officeDocument/2006/relationships/image" Target="../media/image37.png"/><Relationship Id="rId14" Type="http://schemas.openxmlformats.org/officeDocument/2006/relationships/image" Target="../media/image22.png"/><Relationship Id="rId22"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51.png"/><Relationship Id="rId18" Type="http://schemas.openxmlformats.org/officeDocument/2006/relationships/image" Target="../media/image54.jpg"/><Relationship Id="rId3" Type="http://schemas.openxmlformats.org/officeDocument/2006/relationships/image" Target="../media/image15.jpeg"/><Relationship Id="rId7" Type="http://schemas.openxmlformats.org/officeDocument/2006/relationships/image" Target="../media/image50.jpeg"/><Relationship Id="rId12" Type="http://schemas.openxmlformats.org/officeDocument/2006/relationships/image" Target="../media/image22.png"/><Relationship Id="rId17" Type="http://schemas.openxmlformats.org/officeDocument/2006/relationships/image" Target="../media/image43.png"/><Relationship Id="rId2" Type="http://schemas.openxmlformats.org/officeDocument/2006/relationships/notesSlide" Target="../notesSlides/notesSlide7.xml"/><Relationship Id="rId16" Type="http://schemas.microsoft.com/office/2007/relationships/hdphoto" Target="../media/hdphoto2.wdp"/><Relationship Id="rId1" Type="http://schemas.openxmlformats.org/officeDocument/2006/relationships/slideLayout" Target="../slideLayouts/slideLayout21.xml"/><Relationship Id="rId6" Type="http://schemas.openxmlformats.org/officeDocument/2006/relationships/image" Target="../media/image21.png"/><Relationship Id="rId11" Type="http://schemas.microsoft.com/office/2007/relationships/hdphoto" Target="../media/hdphoto1.wdp"/><Relationship Id="rId5" Type="http://schemas.openxmlformats.org/officeDocument/2006/relationships/image" Target="../media/image49.jpeg"/><Relationship Id="rId15"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6.png"/><Relationship Id="rId4" Type="http://schemas.openxmlformats.org/officeDocument/2006/relationships/slide" Target="slide2.xml"/><Relationship Id="rId9" Type="http://schemas.openxmlformats.org/officeDocument/2006/relationships/image" Target="../media/image8.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58.svg"/><Relationship Id="rId18" Type="http://schemas.openxmlformats.org/officeDocument/2006/relationships/image" Target="../media/image60.png"/><Relationship Id="rId3" Type="http://schemas.openxmlformats.org/officeDocument/2006/relationships/image" Target="../media/image16.png"/><Relationship Id="rId7" Type="http://schemas.openxmlformats.org/officeDocument/2006/relationships/image" Target="../media/image56.jpeg"/><Relationship Id="rId12" Type="http://schemas.openxmlformats.org/officeDocument/2006/relationships/image" Target="../media/image41.png"/><Relationship Id="rId17" Type="http://schemas.openxmlformats.org/officeDocument/2006/relationships/image" Target="../media/image59.jpg"/><Relationship Id="rId2" Type="http://schemas.openxmlformats.org/officeDocument/2006/relationships/notesSlide" Target="../notesSlides/notesSlide9.xml"/><Relationship Id="rId16"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13.jpeg"/><Relationship Id="rId11" Type="http://schemas.openxmlformats.org/officeDocument/2006/relationships/image" Target="../media/image57.png"/><Relationship Id="rId5" Type="http://schemas.openxmlformats.org/officeDocument/2006/relationships/image" Target="../media/image12.jpeg"/><Relationship Id="rId15" Type="http://schemas.openxmlformats.org/officeDocument/2006/relationships/image" Target="../media/image37.png"/><Relationship Id="rId10" Type="http://schemas.openxmlformats.org/officeDocument/2006/relationships/image" Target="../media/image21.png"/><Relationship Id="rId19" Type="http://schemas.microsoft.com/office/2007/relationships/hdphoto" Target="../media/hdphoto3.wdp"/><Relationship Id="rId4" Type="http://schemas.openxmlformats.org/officeDocument/2006/relationships/image" Target="../media/image15.jpeg"/><Relationship Id="rId9" Type="http://schemas.openxmlformats.org/officeDocument/2006/relationships/image" Target="../media/image22.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A8F359-27CF-488E-8500-F5A6C99FFB55}"/>
              </a:ext>
            </a:extLst>
          </p:cNvPr>
          <p:cNvSpPr>
            <a:spLocks noGrp="1"/>
          </p:cNvSpPr>
          <p:nvPr>
            <p:ph type="ctrTitle"/>
          </p:nvPr>
        </p:nvSpPr>
        <p:spPr>
          <a:xfrm>
            <a:off x="648000" y="1544492"/>
            <a:ext cx="8744478" cy="1870694"/>
          </a:xfrm>
        </p:spPr>
        <p:txBody>
          <a:bodyPr/>
          <a:lstStyle/>
          <a:p>
            <a:r>
              <a:rPr lang="et-EE" sz="4000" dirty="0"/>
              <a:t>Isikukaitsevahendite </a:t>
            </a:r>
            <a:r>
              <a:rPr lang="en-US" sz="4000" dirty="0"/>
              <a:t>STANDARD</a:t>
            </a:r>
            <a:br>
              <a:rPr lang="en-US" sz="4000" dirty="0"/>
            </a:br>
            <a:r>
              <a:rPr lang="et-EE" sz="3200" b="0" dirty="0"/>
              <a:t>Isikukaitsevahendite (IKV)</a:t>
            </a:r>
            <a:r>
              <a:rPr lang="en-US" sz="3200" b="0" dirty="0"/>
              <a:t> </a:t>
            </a:r>
            <a:r>
              <a:rPr lang="et-EE" sz="3200" b="0" dirty="0"/>
              <a:t>nõuded metsatöödel</a:t>
            </a:r>
            <a:r>
              <a:rPr lang="en-US" sz="3200" b="0" dirty="0"/>
              <a:t> </a:t>
            </a:r>
            <a:br>
              <a:rPr lang="en-US" sz="3200" b="0" dirty="0"/>
            </a:br>
            <a:r>
              <a:rPr lang="en-US" sz="3200" b="0" dirty="0"/>
              <a:t> </a:t>
            </a:r>
            <a:endParaRPr lang="en-US" sz="4000" b="0" dirty="0"/>
          </a:p>
        </p:txBody>
      </p:sp>
      <p:sp>
        <p:nvSpPr>
          <p:cNvPr id="5" name="Subtitle 4">
            <a:extLst>
              <a:ext uri="{FF2B5EF4-FFF2-40B4-BE49-F238E27FC236}">
                <a16:creationId xmlns:a16="http://schemas.microsoft.com/office/drawing/2014/main" id="{7097F8DD-2FDA-419F-900F-732D959C346D}"/>
              </a:ext>
            </a:extLst>
          </p:cNvPr>
          <p:cNvSpPr>
            <a:spLocks noGrp="1"/>
          </p:cNvSpPr>
          <p:nvPr>
            <p:ph type="subTitle" idx="1"/>
          </p:nvPr>
        </p:nvSpPr>
        <p:spPr/>
        <p:txBody>
          <a:bodyPr/>
          <a:lstStyle/>
          <a:p>
            <a:r>
              <a:rPr lang="en-US" sz="2400" b="0" dirty="0"/>
              <a:t>Forest divis</a:t>
            </a:r>
            <a:r>
              <a:rPr lang="et-EE" sz="2400" b="0" dirty="0"/>
              <a:t>j</a:t>
            </a:r>
            <a:r>
              <a:rPr lang="en-US" sz="2400" b="0" dirty="0"/>
              <a:t>on</a:t>
            </a:r>
          </a:p>
          <a:p>
            <a:endParaRPr lang="en-US" sz="2400" b="0" dirty="0"/>
          </a:p>
          <a:p>
            <a:r>
              <a:rPr lang="en-US" sz="1400" b="0" dirty="0"/>
              <a:t>Ver </a:t>
            </a:r>
            <a:r>
              <a:rPr lang="et-EE" sz="1400" b="0" dirty="0"/>
              <a:t>10</a:t>
            </a:r>
            <a:r>
              <a:rPr lang="en-US" sz="1400" b="0" dirty="0"/>
              <a:t>.</a:t>
            </a:r>
            <a:r>
              <a:rPr lang="et-EE" sz="1400" b="0" dirty="0"/>
              <a:t>0</a:t>
            </a:r>
            <a:r>
              <a:rPr lang="en-US" sz="1400" b="0" dirty="0"/>
              <a:t>1.202</a:t>
            </a:r>
            <a:r>
              <a:rPr lang="et-EE" sz="1400" b="0" dirty="0"/>
              <a:t>2</a:t>
            </a:r>
            <a:endParaRPr lang="en-US" sz="1400" b="0" dirty="0"/>
          </a:p>
        </p:txBody>
      </p:sp>
    </p:spTree>
    <p:extLst>
      <p:ext uri="{BB962C8B-B14F-4D97-AF65-F5344CB8AC3E}">
        <p14:creationId xmlns:p14="http://schemas.microsoft.com/office/powerpoint/2010/main" val="340683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00" y="2213278"/>
            <a:ext cx="7524000" cy="1870694"/>
          </a:xfrm>
        </p:spPr>
        <p:txBody>
          <a:bodyPr anchor="t">
            <a:normAutofit/>
          </a:bodyPr>
          <a:lstStyle/>
          <a:p>
            <a:r>
              <a:rPr lang="et-EE" dirty="0"/>
              <a:t>IKV-d terminalides</a:t>
            </a:r>
            <a:endParaRPr lang="en-US" dirty="0"/>
          </a:p>
        </p:txBody>
      </p:sp>
      <p:sp>
        <p:nvSpPr>
          <p:cNvPr id="3" name="Subtitle 2"/>
          <p:cNvSpPr>
            <a:spLocks noGrp="1"/>
          </p:cNvSpPr>
          <p:nvPr>
            <p:ph type="subTitle" idx="1"/>
          </p:nvPr>
        </p:nvSpPr>
        <p:spPr>
          <a:xfrm>
            <a:off x="648000" y="3148625"/>
            <a:ext cx="7524000" cy="1398321"/>
          </a:xfrm>
        </p:spPr>
        <p:txBody>
          <a:bodyPr>
            <a:normAutofit/>
          </a:bodyPr>
          <a:lstStyle/>
          <a:p>
            <a:r>
              <a:rPr lang="en-US" dirty="0"/>
              <a:t>Forest </a:t>
            </a:r>
            <a:r>
              <a:rPr lang="et-EE" dirty="0"/>
              <a:t>divisjon</a:t>
            </a:r>
            <a:endParaRPr lang="en-US" dirty="0"/>
          </a:p>
        </p:txBody>
      </p:sp>
      <p:sp>
        <p:nvSpPr>
          <p:cNvPr id="13" name="Slide Number Placeholder 4">
            <a:extLst>
              <a:ext uri="{FF2B5EF4-FFF2-40B4-BE49-F238E27FC236}">
                <a16:creationId xmlns:a16="http://schemas.microsoft.com/office/drawing/2014/main" id="{044A236C-CDAA-4155-8BFD-22FD06741096}"/>
              </a:ext>
            </a:extLst>
          </p:cNvPr>
          <p:cNvSpPr>
            <a:spLocks noGrp="1"/>
          </p:cNvSpPr>
          <p:nvPr>
            <p:ph type="sldNum" sz="quarter" idx="4294967295"/>
          </p:nvPr>
        </p:nvSpPr>
        <p:spPr>
          <a:xfrm>
            <a:off x="0" y="6384925"/>
            <a:ext cx="288925" cy="144463"/>
          </a:xfrm>
        </p:spPr>
        <p:txBody>
          <a:bodyPr/>
          <a:lstStyle/>
          <a:p>
            <a:pPr>
              <a:spcAft>
                <a:spcPts val="600"/>
              </a:spcAft>
            </a:pPr>
            <a:fld id="{FB11BD77-5CEB-4A67-B6FA-87C329E83F86}" type="slidenum">
              <a:rPr lang="en-US" smtClean="0"/>
              <a:pPr>
                <a:spcAft>
                  <a:spcPts val="600"/>
                </a:spcAft>
              </a:pPr>
              <a:t>10</a:t>
            </a:fld>
            <a:endParaRPr lang="en-US"/>
          </a:p>
        </p:txBody>
      </p:sp>
      <p:pic>
        <p:nvPicPr>
          <p:cNvPr id="6" name="Picture 5">
            <a:extLst>
              <a:ext uri="{FF2B5EF4-FFF2-40B4-BE49-F238E27FC236}">
                <a16:creationId xmlns:a16="http://schemas.microsoft.com/office/drawing/2014/main" id="{E02DE2C3-C60D-40A0-981E-79321288A2F0}"/>
              </a:ext>
            </a:extLst>
          </p:cNvPr>
          <p:cNvPicPr>
            <a:picLocks noChangeAspect="1"/>
          </p:cNvPicPr>
          <p:nvPr/>
        </p:nvPicPr>
        <p:blipFill>
          <a:blip r:embed="rId3"/>
          <a:stretch>
            <a:fillRect/>
          </a:stretch>
        </p:blipFill>
        <p:spPr>
          <a:xfrm>
            <a:off x="9457452" y="2266788"/>
            <a:ext cx="2162477" cy="2324424"/>
          </a:xfrm>
          <a:prstGeom prst="rect">
            <a:avLst/>
          </a:prstGeom>
        </p:spPr>
      </p:pic>
    </p:spTree>
    <p:extLst>
      <p:ext uri="{BB962C8B-B14F-4D97-AF65-F5344CB8AC3E}">
        <p14:creationId xmlns:p14="http://schemas.microsoft.com/office/powerpoint/2010/main" val="1153277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E5834AD-ACF5-410F-A730-B765A0E9C781}"/>
              </a:ext>
            </a:extLst>
          </p:cNvPr>
          <p:cNvSpPr/>
          <p:nvPr/>
        </p:nvSpPr>
        <p:spPr>
          <a:xfrm>
            <a:off x="3478490" y="1284132"/>
            <a:ext cx="5502949" cy="65150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11</a:t>
            </a:fld>
            <a:endParaRPr lang="en-US" sz="1000" b="1" dirty="0"/>
          </a:p>
        </p:txBody>
      </p:sp>
      <p:sp>
        <p:nvSpPr>
          <p:cNvPr id="23" name="Rectangle 22"/>
          <p:cNvSpPr/>
          <p:nvPr/>
        </p:nvSpPr>
        <p:spPr>
          <a:xfrm>
            <a:off x="3592456" y="2302938"/>
            <a:ext cx="1037463" cy="276999"/>
          </a:xfrm>
          <a:prstGeom prst="rect">
            <a:avLst/>
          </a:prstGeom>
        </p:spPr>
        <p:txBody>
          <a:bodyPr wrap="none">
            <a:spAutoFit/>
          </a:bodyPr>
          <a:lstStyle/>
          <a:p>
            <a:pPr algn="ctr">
              <a:defRPr/>
            </a:pPr>
            <a:r>
              <a:rPr lang="et-EE" sz="1200" b="1" cap="all" dirty="0">
                <a:solidFill>
                  <a:schemeClr val="tx2"/>
                </a:solidFill>
                <a:ea typeface="Times New Roman"/>
                <a:cs typeface="Times New Roman"/>
              </a:rPr>
              <a:t>JALANÕUD</a:t>
            </a:r>
            <a:endParaRPr lang="en-US" sz="1200" b="1" cap="all" dirty="0">
              <a:solidFill>
                <a:schemeClr val="tx2"/>
              </a:solidFill>
              <a:ea typeface="Times New Roman"/>
              <a:cs typeface="Times New Roman"/>
            </a:endParaRPr>
          </a:p>
        </p:txBody>
      </p:sp>
      <p:sp>
        <p:nvSpPr>
          <p:cNvPr id="25" name="Rectangle 24"/>
          <p:cNvSpPr/>
          <p:nvPr/>
        </p:nvSpPr>
        <p:spPr>
          <a:xfrm>
            <a:off x="7023722" y="2113756"/>
            <a:ext cx="1412100" cy="461665"/>
          </a:xfrm>
          <a:prstGeom prst="rect">
            <a:avLst/>
          </a:prstGeom>
        </p:spPr>
        <p:txBody>
          <a:bodyPr wrap="square">
            <a:spAutoFit/>
          </a:bodyPr>
          <a:lstStyle/>
          <a:p>
            <a:pPr algn="ctr">
              <a:defRPr/>
            </a:pPr>
            <a:r>
              <a:rPr lang="et-EE" sz="1200" b="1" cap="all" dirty="0">
                <a:solidFill>
                  <a:schemeClr val="tx2"/>
                </a:solidFill>
                <a:ea typeface="Times New Roman"/>
                <a:cs typeface="Times New Roman"/>
              </a:rPr>
              <a:t>SILMADE KAITSE</a:t>
            </a:r>
            <a:endParaRPr lang="en-US" sz="1200" b="1" cap="all" dirty="0">
              <a:solidFill>
                <a:schemeClr val="tx2"/>
              </a:solidFill>
              <a:ea typeface="Times New Roman"/>
              <a:cs typeface="Times New Roman"/>
            </a:endParaRPr>
          </a:p>
        </p:txBody>
      </p:sp>
      <p:sp>
        <p:nvSpPr>
          <p:cNvPr id="26" name="Rectangle 25"/>
          <p:cNvSpPr/>
          <p:nvPr/>
        </p:nvSpPr>
        <p:spPr>
          <a:xfrm>
            <a:off x="8308499" y="2104127"/>
            <a:ext cx="1439336" cy="276999"/>
          </a:xfrm>
          <a:prstGeom prst="rect">
            <a:avLst/>
          </a:prstGeom>
        </p:spPr>
        <p:txBody>
          <a:bodyPr wrap="square">
            <a:spAutoFit/>
          </a:bodyPr>
          <a:lstStyle/>
          <a:p>
            <a:pPr algn="ctr">
              <a:defRPr/>
            </a:pPr>
            <a:r>
              <a:rPr lang="et-EE" sz="1200" b="1" cap="all" dirty="0">
                <a:solidFill>
                  <a:schemeClr val="tx2"/>
                </a:solidFill>
                <a:ea typeface="Times New Roman"/>
                <a:cs typeface="Times New Roman"/>
              </a:rPr>
              <a:t>KUULMISKAITSE</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a:off x="5965721" y="2752414"/>
            <a:ext cx="9341" cy="189500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7108048" y="2796829"/>
            <a:ext cx="0" cy="1850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373103" y="2854544"/>
            <a:ext cx="0" cy="1792873"/>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Picture 32" descr="Skyddsskor.jpg"/>
          <p:cNvPicPr>
            <a:picLocks noChangeAspect="1"/>
          </p:cNvPicPr>
          <p:nvPr/>
        </p:nvPicPr>
        <p:blipFill>
          <a:blip r:embed="rId3" cstate="print"/>
          <a:stretch>
            <a:fillRect/>
          </a:stretch>
        </p:blipFill>
        <p:spPr>
          <a:xfrm>
            <a:off x="3868224" y="2761366"/>
            <a:ext cx="576520" cy="576520"/>
          </a:xfrm>
          <a:prstGeom prst="rect">
            <a:avLst/>
          </a:prstGeom>
        </p:spPr>
      </p:pic>
      <p:pic>
        <p:nvPicPr>
          <p:cNvPr id="34" name="Picture 33" descr="Skyddsglasogon.jpg"/>
          <p:cNvPicPr>
            <a:picLocks noChangeAspect="1"/>
          </p:cNvPicPr>
          <p:nvPr/>
        </p:nvPicPr>
        <p:blipFill>
          <a:blip r:embed="rId4" cstate="print"/>
          <a:stretch>
            <a:fillRect/>
          </a:stretch>
        </p:blipFill>
        <p:spPr>
          <a:xfrm>
            <a:off x="7488560" y="2728363"/>
            <a:ext cx="491465" cy="491465"/>
          </a:xfrm>
          <a:prstGeom prst="rect">
            <a:avLst/>
          </a:prstGeom>
        </p:spPr>
      </p:pic>
      <p:sp>
        <p:nvSpPr>
          <p:cNvPr id="36" name="Rectangle 35"/>
          <p:cNvSpPr/>
          <p:nvPr/>
        </p:nvSpPr>
        <p:spPr>
          <a:xfrm>
            <a:off x="772004" y="484832"/>
            <a:ext cx="8284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t-EE" sz="3200" b="1" cap="all" dirty="0">
                <a:solidFill>
                  <a:schemeClr val="bg1"/>
                </a:solidFill>
                <a:ea typeface="Times New Roman"/>
                <a:cs typeface="Times New Roman"/>
              </a:rPr>
              <a:t>IKV reeglid terminalides</a:t>
            </a:r>
            <a:endParaRPr lang="en-US" sz="105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5" cstate="print"/>
          <a:stretch>
            <a:fillRect/>
          </a:stretch>
        </p:blipFill>
        <p:spPr>
          <a:xfrm>
            <a:off x="4790881" y="2750954"/>
            <a:ext cx="418029" cy="418029"/>
          </a:xfrm>
          <a:prstGeom prst="rect">
            <a:avLst/>
          </a:prstGeom>
        </p:spPr>
      </p:pic>
      <p:sp>
        <p:nvSpPr>
          <p:cNvPr id="37" name="Rounded Rectangle 36"/>
          <p:cNvSpPr/>
          <p:nvPr/>
        </p:nvSpPr>
        <p:spPr>
          <a:xfrm>
            <a:off x="446003" y="2721589"/>
            <a:ext cx="2584546" cy="987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100" dirty="0"/>
              <a:t>VEOKID</a:t>
            </a:r>
            <a:endParaRPr lang="en-US" sz="1100" dirty="0"/>
          </a:p>
          <a:p>
            <a:pPr algn="ctr"/>
            <a:r>
              <a:rPr lang="et-EE" sz="1100" dirty="0"/>
              <a:t>PALGI LADUSTAJAD</a:t>
            </a:r>
            <a:endParaRPr lang="en-US" sz="1100" dirty="0"/>
          </a:p>
          <a:p>
            <a:pPr algn="ctr"/>
            <a:r>
              <a:rPr lang="et-EE" sz="1100" dirty="0"/>
              <a:t>LAADURID</a:t>
            </a:r>
            <a:endParaRPr lang="en-US" sz="1100" dirty="0"/>
          </a:p>
          <a:p>
            <a:pPr algn="ctr"/>
            <a:r>
              <a:rPr lang="et-EE" sz="1100" dirty="0"/>
              <a:t>MATERJALIDE KÄSITLEMISMASINAD</a:t>
            </a:r>
            <a:endParaRPr lang="en-US" sz="1100" dirty="0"/>
          </a:p>
        </p:txBody>
      </p:sp>
      <p:sp>
        <p:nvSpPr>
          <p:cNvPr id="42" name="Rectangle 41"/>
          <p:cNvSpPr/>
          <p:nvPr/>
        </p:nvSpPr>
        <p:spPr>
          <a:xfrm>
            <a:off x="5893299" y="2278396"/>
            <a:ext cx="1257747" cy="276999"/>
          </a:xfrm>
          <a:prstGeom prst="rect">
            <a:avLst/>
          </a:prstGeom>
        </p:spPr>
        <p:txBody>
          <a:bodyPr wrap="square">
            <a:spAutoFit/>
          </a:bodyPr>
          <a:lstStyle/>
          <a:p>
            <a:pPr algn="ctr"/>
            <a:r>
              <a:rPr lang="et-EE" sz="1200" b="1" cap="all" dirty="0">
                <a:solidFill>
                  <a:schemeClr val="tx2"/>
                </a:solidFill>
                <a:ea typeface="Times New Roman"/>
                <a:cs typeface="Times New Roman"/>
              </a:rPr>
              <a:t>PEAKAITSE</a:t>
            </a:r>
            <a:endParaRPr lang="en-US" sz="1200" b="1" cap="all" dirty="0">
              <a:solidFill>
                <a:schemeClr val="tx2"/>
              </a:solidFill>
              <a:ea typeface="Times New Roman"/>
              <a:cs typeface="Times New Roman"/>
            </a:endParaRPr>
          </a:p>
        </p:txBody>
      </p:sp>
      <p:pic>
        <p:nvPicPr>
          <p:cNvPr id="45" name="Picture 44"/>
          <p:cNvPicPr>
            <a:picLocks noChangeAspect="1"/>
          </p:cNvPicPr>
          <p:nvPr/>
        </p:nvPicPr>
        <p:blipFill>
          <a:blip r:embed="rId6" cstate="print"/>
          <a:stretch>
            <a:fillRect/>
          </a:stretch>
        </p:blipFill>
        <p:spPr>
          <a:xfrm>
            <a:off x="5374499" y="2756741"/>
            <a:ext cx="418029" cy="418029"/>
          </a:xfrm>
          <a:prstGeom prst="rect">
            <a:avLst/>
          </a:prstGeom>
        </p:spPr>
      </p:pic>
      <p:cxnSp>
        <p:nvCxnSpPr>
          <p:cNvPr id="52" name="Straight Connector 51"/>
          <p:cNvCxnSpPr>
            <a:cxnSpLocks/>
          </p:cNvCxnSpPr>
          <p:nvPr/>
        </p:nvCxnSpPr>
        <p:spPr>
          <a:xfrm>
            <a:off x="4657874" y="2796831"/>
            <a:ext cx="9123" cy="185058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79544" y="2296168"/>
            <a:ext cx="1040670" cy="276999"/>
          </a:xfrm>
          <a:prstGeom prst="rect">
            <a:avLst/>
          </a:prstGeom>
        </p:spPr>
        <p:txBody>
          <a:bodyPr wrap="none">
            <a:spAutoFit/>
          </a:bodyPr>
          <a:lstStyle/>
          <a:p>
            <a:pPr algn="ctr"/>
            <a:r>
              <a:rPr lang="et-EE" sz="1200" b="1" cap="all" dirty="0">
                <a:solidFill>
                  <a:schemeClr val="tx2"/>
                </a:solidFill>
                <a:ea typeface="Times New Roman"/>
                <a:cs typeface="Times New Roman"/>
              </a:rPr>
              <a:t>TÖÖRIIDED</a:t>
            </a:r>
            <a:endParaRPr lang="en-US" sz="1200" b="1" cap="all" dirty="0">
              <a:solidFill>
                <a:schemeClr val="tx2"/>
              </a:solidFill>
              <a:ea typeface="Times New Roman"/>
              <a:cs typeface="Times New Roman"/>
            </a:endParaRPr>
          </a:p>
        </p:txBody>
      </p:sp>
      <p:sp>
        <p:nvSpPr>
          <p:cNvPr id="9" name="TextBox 8"/>
          <p:cNvSpPr txBox="1"/>
          <p:nvPr/>
        </p:nvSpPr>
        <p:spPr>
          <a:xfrm>
            <a:off x="3007795" y="5002448"/>
            <a:ext cx="7243552" cy="110199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kumimoji="0" lang="et-EE" sz="1200" b="0" i="0" u="none" strike="noStrike" kern="1200" cap="none" spc="0" normalizeH="0" baseline="0" noProof="0" dirty="0">
                <a:ln>
                  <a:noFill/>
                </a:ln>
                <a:solidFill>
                  <a:prstClr val="black"/>
                </a:solidFill>
                <a:effectLst/>
                <a:uLnTx/>
                <a:uFillTx/>
                <a:latin typeface="Arial"/>
                <a:ea typeface="+mn-ea"/>
                <a:cs typeface="+mn-cs"/>
              </a:rPr>
              <a:t>Riskianalüüs ja ohutusjuhendid määravad täiendavad IKV-d</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endParaRPr kumimoji="0" lang="et-EE" sz="1200" b="0" i="0" u="none" strike="noStrike" kern="1200" cap="none" spc="0" normalizeH="0" baseline="0" noProof="0" dirty="0">
              <a:ln>
                <a:noFill/>
              </a:ln>
              <a:solidFill>
                <a:prstClr val="black"/>
              </a:solidFill>
              <a:effectLst/>
              <a:uLnTx/>
              <a:uFillTx/>
              <a:latin typeface="Arial"/>
              <a:ea typeface="+mn-ea"/>
              <a:cs typeface="+mn-cs"/>
            </a:endParaRPr>
          </a:p>
          <a:p>
            <a:r>
              <a:rPr lang="et-EE" sz="1200" dirty="0">
                <a:solidFill>
                  <a:schemeClr val="tx1"/>
                </a:solidFill>
              </a:rPr>
              <a:t>Need reeglid kehtivad kõikides Stora Enso puiduterminalides</a:t>
            </a:r>
            <a:r>
              <a:rPr lang="en-US" sz="1200" dirty="0">
                <a:solidFill>
                  <a:schemeClr val="tx1"/>
                </a:solidFill>
              </a:rPr>
              <a:t>.</a:t>
            </a:r>
          </a:p>
          <a:p>
            <a:r>
              <a:rPr lang="et-EE" sz="1200" dirty="0">
                <a:solidFill>
                  <a:schemeClr val="tx1"/>
                </a:solidFill>
              </a:rPr>
              <a:t>Kohalikke eeskirju (nt tehased, terminalid) tuleb järgida</a:t>
            </a:r>
            <a:r>
              <a:rPr lang="en-US" sz="1200" dirty="0">
                <a:solidFill>
                  <a:schemeClr val="tx1"/>
                </a:solidFill>
              </a:rPr>
              <a:t>. </a:t>
            </a:r>
          </a:p>
          <a:p>
            <a:r>
              <a:rPr lang="et-EE" sz="1200" dirty="0">
                <a:solidFill>
                  <a:schemeClr val="tx1"/>
                </a:solidFill>
              </a:rPr>
              <a:t>Laadimistööde ajal ei tohi telefoni kasutada</a:t>
            </a:r>
            <a:r>
              <a:rPr lang="en-US" sz="1200" dirty="0">
                <a:solidFill>
                  <a:schemeClr val="tx1"/>
                </a:solidFill>
              </a:rPr>
              <a:t>. </a:t>
            </a:r>
          </a:p>
          <a:p>
            <a:r>
              <a:rPr lang="et-EE" sz="1200" dirty="0">
                <a:solidFill>
                  <a:schemeClr val="tx1"/>
                </a:solidFill>
              </a:rPr>
              <a:t>Võõrustaja peab külastusi hoolikalt planeerima ja korraldama ning järgima kõiki reegleid ja protseduure</a:t>
            </a:r>
            <a:r>
              <a:rPr lang="en-US" sz="1200" dirty="0">
                <a:solidFill>
                  <a:schemeClr val="tx1"/>
                </a:solidFill>
              </a:rPr>
              <a:t>.</a:t>
            </a:r>
          </a:p>
        </p:txBody>
      </p:sp>
      <p:sp>
        <p:nvSpPr>
          <p:cNvPr id="7" name="TextBox 6">
            <a:extLst>
              <a:ext uri="{FF2B5EF4-FFF2-40B4-BE49-F238E27FC236}">
                <a16:creationId xmlns:a16="http://schemas.microsoft.com/office/drawing/2014/main" id="{B7291497-73FF-4AAB-944B-7D0989E7D5A6}"/>
              </a:ext>
            </a:extLst>
          </p:cNvPr>
          <p:cNvSpPr txBox="1"/>
          <p:nvPr/>
        </p:nvSpPr>
        <p:spPr>
          <a:xfrm>
            <a:off x="5109076" y="3103853"/>
            <a:ext cx="663504" cy="261610"/>
          </a:xfrm>
          <a:prstGeom prst="rect">
            <a:avLst/>
          </a:prstGeom>
          <a:noFill/>
        </p:spPr>
        <p:txBody>
          <a:bodyPr wrap="square" rtlCol="0">
            <a:spAutoFit/>
          </a:bodyPr>
          <a:lstStyle/>
          <a:p>
            <a:r>
              <a:rPr lang="et-EE" sz="1100" dirty="0"/>
              <a:t>VÕI</a:t>
            </a:r>
            <a:endParaRPr lang="en-US" sz="1100" dirty="0"/>
          </a:p>
        </p:txBody>
      </p:sp>
      <p:pic>
        <p:nvPicPr>
          <p:cNvPr id="8194" name="Picture 2" descr="Kalmar Service for Pulp Mill | Lift and Hoist International | Industrial  Lifting Trade Magazine">
            <a:extLst>
              <a:ext uri="{FF2B5EF4-FFF2-40B4-BE49-F238E27FC236}">
                <a16:creationId xmlns:a16="http://schemas.microsoft.com/office/drawing/2014/main" id="{DAB8DA87-6310-4F44-BC4C-3B1891F10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004" y="1410570"/>
            <a:ext cx="1717238" cy="114482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5B6EB32-3158-4C15-B730-A6569D445B98}"/>
              </a:ext>
            </a:extLst>
          </p:cNvPr>
          <p:cNvSpPr txBox="1"/>
          <p:nvPr/>
        </p:nvSpPr>
        <p:spPr>
          <a:xfrm>
            <a:off x="3569211" y="1316542"/>
            <a:ext cx="4803892" cy="577081"/>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t-EE" sz="1050" dirty="0"/>
              <a:t>Turvavöö kasutamine liikumise ja töötamise ajal</a:t>
            </a:r>
            <a:endParaRPr lang="en-US" sz="1050" dirty="0"/>
          </a:p>
          <a:p>
            <a:pPr marL="285750" indent="-285750">
              <a:buFont typeface="Arial" panose="020B0604020202020204" pitchFamily="34" charset="0"/>
              <a:buChar char="•"/>
            </a:pPr>
            <a:r>
              <a:rPr lang="et-EE" sz="1050" dirty="0"/>
              <a:t>Teine inimene on kabiinis lubatud ainult koolituse või hooldustööde korral</a:t>
            </a:r>
            <a:endParaRPr lang="en-US" sz="1050" dirty="0"/>
          </a:p>
          <a:p>
            <a:pPr marL="285750" indent="-285750">
              <a:buFont typeface="Arial" panose="020B0604020202020204" pitchFamily="34" charset="0"/>
              <a:buChar char="•"/>
            </a:pPr>
            <a:r>
              <a:rPr lang="et-EE" sz="1050" dirty="0"/>
              <a:t>Kabiini konstruktsioon ja aknad peavad olema terved</a:t>
            </a:r>
            <a:endParaRPr lang="en-US" sz="1050" dirty="0"/>
          </a:p>
        </p:txBody>
      </p:sp>
      <p:sp>
        <p:nvSpPr>
          <p:cNvPr id="40" name="Rounded Rectangle 36">
            <a:extLst>
              <a:ext uri="{FF2B5EF4-FFF2-40B4-BE49-F238E27FC236}">
                <a16:creationId xmlns:a16="http://schemas.microsoft.com/office/drawing/2014/main" id="{6F29DDBB-3509-4642-946E-C798AD1F90C5}"/>
              </a:ext>
            </a:extLst>
          </p:cNvPr>
          <p:cNvSpPr/>
          <p:nvPr/>
        </p:nvSpPr>
        <p:spPr>
          <a:xfrm>
            <a:off x="446003" y="3862363"/>
            <a:ext cx="2584546" cy="612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ORGANISEERITUD KÜLASTUSED</a:t>
            </a:r>
            <a:endParaRPr lang="en-US" sz="1400" dirty="0"/>
          </a:p>
        </p:txBody>
      </p:sp>
      <p:pic>
        <p:nvPicPr>
          <p:cNvPr id="46" name="Picture 45">
            <a:extLst>
              <a:ext uri="{FF2B5EF4-FFF2-40B4-BE49-F238E27FC236}">
                <a16:creationId xmlns:a16="http://schemas.microsoft.com/office/drawing/2014/main" id="{6E598897-E340-4134-8C48-3428C6D2E88D}"/>
              </a:ext>
            </a:extLst>
          </p:cNvPr>
          <p:cNvPicPr>
            <a:picLocks noChangeAspect="1"/>
          </p:cNvPicPr>
          <p:nvPr/>
        </p:nvPicPr>
        <p:blipFill>
          <a:blip r:embed="rId8"/>
          <a:stretch>
            <a:fillRect/>
          </a:stretch>
        </p:blipFill>
        <p:spPr>
          <a:xfrm>
            <a:off x="3650755" y="3819049"/>
            <a:ext cx="711117" cy="692727"/>
          </a:xfrm>
          <a:prstGeom prst="rect">
            <a:avLst/>
          </a:prstGeom>
        </p:spPr>
      </p:pic>
      <p:pic>
        <p:nvPicPr>
          <p:cNvPr id="47" name="Picture 46">
            <a:extLst>
              <a:ext uri="{FF2B5EF4-FFF2-40B4-BE49-F238E27FC236}">
                <a16:creationId xmlns:a16="http://schemas.microsoft.com/office/drawing/2014/main" id="{965914B6-83C4-4395-9E9A-33AAFE07001A}"/>
              </a:ext>
            </a:extLst>
          </p:cNvPr>
          <p:cNvPicPr>
            <a:picLocks noChangeAspect="1"/>
          </p:cNvPicPr>
          <p:nvPr/>
        </p:nvPicPr>
        <p:blipFill>
          <a:blip r:embed="rId6" cstate="print"/>
          <a:stretch>
            <a:fillRect/>
          </a:stretch>
        </p:blipFill>
        <p:spPr>
          <a:xfrm>
            <a:off x="5011702" y="3874622"/>
            <a:ext cx="594010" cy="594010"/>
          </a:xfrm>
          <a:prstGeom prst="rect">
            <a:avLst/>
          </a:prstGeom>
        </p:spPr>
      </p:pic>
      <p:pic>
        <p:nvPicPr>
          <p:cNvPr id="49" name="Picture 48">
            <a:extLst>
              <a:ext uri="{FF2B5EF4-FFF2-40B4-BE49-F238E27FC236}">
                <a16:creationId xmlns:a16="http://schemas.microsoft.com/office/drawing/2014/main" id="{EFCDD1CD-C632-4DAD-9E43-529220AC28F1}"/>
              </a:ext>
            </a:extLst>
          </p:cNvPr>
          <p:cNvPicPr>
            <a:picLocks noChangeAspect="1"/>
          </p:cNvPicPr>
          <p:nvPr/>
        </p:nvPicPr>
        <p:blipFill>
          <a:blip r:embed="rId9"/>
          <a:stretch>
            <a:fillRect/>
          </a:stretch>
        </p:blipFill>
        <p:spPr>
          <a:xfrm>
            <a:off x="6218220" y="3862364"/>
            <a:ext cx="678046" cy="625888"/>
          </a:xfrm>
          <a:prstGeom prst="rect">
            <a:avLst/>
          </a:prstGeom>
        </p:spPr>
      </p:pic>
      <p:pic>
        <p:nvPicPr>
          <p:cNvPr id="4" name="Picture 3">
            <a:extLst>
              <a:ext uri="{FF2B5EF4-FFF2-40B4-BE49-F238E27FC236}">
                <a16:creationId xmlns:a16="http://schemas.microsoft.com/office/drawing/2014/main" id="{2A62843F-3CDD-4658-9463-666099724682}"/>
              </a:ext>
            </a:extLst>
          </p:cNvPr>
          <p:cNvPicPr>
            <a:picLocks noChangeAspect="1"/>
          </p:cNvPicPr>
          <p:nvPr/>
        </p:nvPicPr>
        <p:blipFill>
          <a:blip r:embed="rId10"/>
          <a:stretch>
            <a:fillRect/>
          </a:stretch>
        </p:blipFill>
        <p:spPr>
          <a:xfrm>
            <a:off x="8764593" y="3820822"/>
            <a:ext cx="657946" cy="657946"/>
          </a:xfrm>
          <a:prstGeom prst="rect">
            <a:avLst/>
          </a:prstGeom>
        </p:spPr>
      </p:pic>
      <p:cxnSp>
        <p:nvCxnSpPr>
          <p:cNvPr id="6" name="Straight Connector 5">
            <a:extLst>
              <a:ext uri="{FF2B5EF4-FFF2-40B4-BE49-F238E27FC236}">
                <a16:creationId xmlns:a16="http://schemas.microsoft.com/office/drawing/2014/main" id="{4ED7FEF8-E7AE-49BE-9B0D-B3D2A7ECD33D}"/>
              </a:ext>
            </a:extLst>
          </p:cNvPr>
          <p:cNvCxnSpPr>
            <a:cxnSpLocks/>
          </p:cNvCxnSpPr>
          <p:nvPr/>
        </p:nvCxnSpPr>
        <p:spPr>
          <a:xfrm>
            <a:off x="772004" y="3791832"/>
            <a:ext cx="897583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3" descr="999Store no Mobile Phone Allowed/Mobile Phone not Allowed Sign Board  Sticker (15x15 cm): Amazon.in: Industrial &amp;amp; Scientific">
            <a:extLst>
              <a:ext uri="{FF2B5EF4-FFF2-40B4-BE49-F238E27FC236}">
                <a16:creationId xmlns:a16="http://schemas.microsoft.com/office/drawing/2014/main" id="{101EDD73-6943-4126-A186-97914F7952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3722" y="5450917"/>
            <a:ext cx="393576" cy="3935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CE21AA1E-092C-40D6-8976-4441CCCD90A1}"/>
              </a:ext>
            </a:extLst>
          </p:cNvPr>
          <p:cNvPicPr>
            <a:picLocks noChangeAspect="1"/>
          </p:cNvPicPr>
          <p:nvPr/>
        </p:nvPicPr>
        <p:blipFill>
          <a:blip r:embed="rId9"/>
          <a:stretch>
            <a:fillRect/>
          </a:stretch>
        </p:blipFill>
        <p:spPr>
          <a:xfrm>
            <a:off x="6218220" y="2688265"/>
            <a:ext cx="678046" cy="625888"/>
          </a:xfrm>
          <a:prstGeom prst="rect">
            <a:avLst/>
          </a:prstGeom>
        </p:spPr>
      </p:pic>
      <p:sp>
        <p:nvSpPr>
          <p:cNvPr id="3" name="TextBox 2">
            <a:extLst>
              <a:ext uri="{FF2B5EF4-FFF2-40B4-BE49-F238E27FC236}">
                <a16:creationId xmlns:a16="http://schemas.microsoft.com/office/drawing/2014/main" id="{4F87ACAC-71FA-42DB-894A-9400AEB1C4B6}"/>
              </a:ext>
            </a:extLst>
          </p:cNvPr>
          <p:cNvSpPr txBox="1"/>
          <p:nvPr/>
        </p:nvSpPr>
        <p:spPr>
          <a:xfrm>
            <a:off x="7178307" y="3438020"/>
            <a:ext cx="1181914" cy="230832"/>
          </a:xfrm>
          <a:prstGeom prst="rect">
            <a:avLst/>
          </a:prstGeom>
          <a:noFill/>
        </p:spPr>
        <p:txBody>
          <a:bodyPr wrap="square" rtlCol="0">
            <a:spAutoFit/>
          </a:bodyPr>
          <a:lstStyle/>
          <a:p>
            <a:r>
              <a:rPr lang="et-EE" sz="900" dirty="0"/>
              <a:t>Väljaspool kabiini</a:t>
            </a:r>
            <a:endParaRPr lang="en-US" sz="900" dirty="0"/>
          </a:p>
        </p:txBody>
      </p:sp>
      <p:sp>
        <p:nvSpPr>
          <p:cNvPr id="35" name="TextBox 34">
            <a:extLst>
              <a:ext uri="{FF2B5EF4-FFF2-40B4-BE49-F238E27FC236}">
                <a16:creationId xmlns:a16="http://schemas.microsoft.com/office/drawing/2014/main" id="{F64E3E6C-EF91-4C48-B9FD-71357C3EBEA8}"/>
              </a:ext>
            </a:extLst>
          </p:cNvPr>
          <p:cNvSpPr txBox="1"/>
          <p:nvPr/>
        </p:nvSpPr>
        <p:spPr>
          <a:xfrm>
            <a:off x="5993702" y="3438020"/>
            <a:ext cx="1101466" cy="230832"/>
          </a:xfrm>
          <a:prstGeom prst="rect">
            <a:avLst/>
          </a:prstGeom>
          <a:noFill/>
        </p:spPr>
        <p:txBody>
          <a:bodyPr wrap="square" rtlCol="0">
            <a:spAutoFit/>
          </a:bodyPr>
          <a:lstStyle/>
          <a:p>
            <a:r>
              <a:rPr lang="et-EE" sz="900" dirty="0"/>
              <a:t>Väljaspool kabiini</a:t>
            </a:r>
            <a:endParaRPr lang="en-US" sz="900" dirty="0"/>
          </a:p>
        </p:txBody>
      </p:sp>
      <p:sp>
        <p:nvSpPr>
          <p:cNvPr id="38" name="TextBox 37">
            <a:extLst>
              <a:ext uri="{FF2B5EF4-FFF2-40B4-BE49-F238E27FC236}">
                <a16:creationId xmlns:a16="http://schemas.microsoft.com/office/drawing/2014/main" id="{22030B47-EC53-4711-9DDF-5481137CC32E}"/>
              </a:ext>
            </a:extLst>
          </p:cNvPr>
          <p:cNvSpPr txBox="1"/>
          <p:nvPr/>
        </p:nvSpPr>
        <p:spPr>
          <a:xfrm>
            <a:off x="3326551" y="3419788"/>
            <a:ext cx="1283078" cy="261610"/>
          </a:xfrm>
          <a:prstGeom prst="rect">
            <a:avLst/>
          </a:prstGeom>
          <a:noFill/>
        </p:spPr>
        <p:txBody>
          <a:bodyPr wrap="square" rtlCol="0">
            <a:spAutoFit/>
          </a:bodyPr>
          <a:lstStyle/>
          <a:p>
            <a:r>
              <a:rPr lang="et-EE" sz="1100" dirty="0"/>
              <a:t>Väljaspool kabiini</a:t>
            </a:r>
            <a:endParaRPr lang="en-US" sz="1100" dirty="0"/>
          </a:p>
        </p:txBody>
      </p:sp>
      <p:sp>
        <p:nvSpPr>
          <p:cNvPr id="41" name="TextBox 40">
            <a:extLst>
              <a:ext uri="{FF2B5EF4-FFF2-40B4-BE49-F238E27FC236}">
                <a16:creationId xmlns:a16="http://schemas.microsoft.com/office/drawing/2014/main" id="{F0C38413-4993-4760-986C-FC2723127E54}"/>
              </a:ext>
            </a:extLst>
          </p:cNvPr>
          <p:cNvSpPr txBox="1"/>
          <p:nvPr/>
        </p:nvSpPr>
        <p:spPr>
          <a:xfrm>
            <a:off x="9747835" y="2832246"/>
            <a:ext cx="2367279" cy="938719"/>
          </a:xfrm>
          <a:prstGeom prst="rect">
            <a:avLst/>
          </a:prstGeom>
          <a:solidFill>
            <a:schemeClr val="accent6">
              <a:lumMod val="20000"/>
              <a:lumOff val="80000"/>
            </a:schemeClr>
          </a:solidFill>
        </p:spPr>
        <p:txBody>
          <a:bodyPr wrap="square" rtlCol="0">
            <a:spAutoFit/>
          </a:bodyPr>
          <a:lstStyle/>
          <a:p>
            <a:r>
              <a:rPr lang="et-EE" sz="1100" dirty="0"/>
              <a:t>Võimalikud kõrge riskiga olukorrad võivad nõuda ka kabiinis IKV kasutamist. Asukohaspetsiifilisi reegleid tuleb alati täita. </a:t>
            </a:r>
            <a:endParaRPr lang="en-US" sz="1100" dirty="0"/>
          </a:p>
          <a:p>
            <a:r>
              <a:rPr lang="et-EE" sz="1100" dirty="0"/>
              <a:t>Jalanõud min klass S3</a:t>
            </a:r>
            <a:endParaRPr lang="en-US" sz="1100" dirty="0"/>
          </a:p>
        </p:txBody>
      </p:sp>
      <p:pic>
        <p:nvPicPr>
          <p:cNvPr id="56" name="Picture 2" descr="Allsigns International Ltd - Seat Belt Symbol">
            <a:extLst>
              <a:ext uri="{FF2B5EF4-FFF2-40B4-BE49-F238E27FC236}">
                <a16:creationId xmlns:a16="http://schemas.microsoft.com/office/drawing/2014/main" id="{8D00D95D-36E1-431C-94D1-144842F2817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547900" y="1396812"/>
            <a:ext cx="426147" cy="4261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Safety sign General warning | 300 * 264 mm">
            <a:extLst>
              <a:ext uri="{FF2B5EF4-FFF2-40B4-BE49-F238E27FC236}">
                <a16:creationId xmlns:a16="http://schemas.microsoft.com/office/drawing/2014/main" id="{FD5D6911-2FBE-44A1-9FB0-E1C9BB2163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0400" y="5292312"/>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Skyddsglasogon.jpg">
            <a:extLst>
              <a:ext uri="{FF2B5EF4-FFF2-40B4-BE49-F238E27FC236}">
                <a16:creationId xmlns:a16="http://schemas.microsoft.com/office/drawing/2014/main" id="{149F9A83-12E3-46FF-A051-AB1EA3CFC24D}"/>
              </a:ext>
            </a:extLst>
          </p:cNvPr>
          <p:cNvPicPr>
            <a:picLocks noChangeAspect="1"/>
          </p:cNvPicPr>
          <p:nvPr/>
        </p:nvPicPr>
        <p:blipFill>
          <a:blip r:embed="rId4" cstate="print"/>
          <a:stretch>
            <a:fillRect/>
          </a:stretch>
        </p:blipFill>
        <p:spPr>
          <a:xfrm>
            <a:off x="7446397" y="3854625"/>
            <a:ext cx="575790" cy="575790"/>
          </a:xfrm>
          <a:prstGeom prst="rect">
            <a:avLst/>
          </a:prstGeom>
        </p:spPr>
      </p:pic>
      <p:pic>
        <p:nvPicPr>
          <p:cNvPr id="59" name="Picture 58">
            <a:extLst>
              <a:ext uri="{FF2B5EF4-FFF2-40B4-BE49-F238E27FC236}">
                <a16:creationId xmlns:a16="http://schemas.microsoft.com/office/drawing/2014/main" id="{C6BC0444-ED97-442B-ADD3-258F9A2CE232}"/>
              </a:ext>
            </a:extLst>
          </p:cNvPr>
          <p:cNvPicPr>
            <a:picLocks noChangeAspect="1"/>
          </p:cNvPicPr>
          <p:nvPr/>
        </p:nvPicPr>
        <p:blipFill>
          <a:blip r:embed="rId10"/>
          <a:stretch>
            <a:fillRect/>
          </a:stretch>
        </p:blipFill>
        <p:spPr>
          <a:xfrm>
            <a:off x="8727684" y="2634150"/>
            <a:ext cx="657946" cy="657946"/>
          </a:xfrm>
          <a:prstGeom prst="rect">
            <a:avLst/>
          </a:prstGeom>
        </p:spPr>
      </p:pic>
      <p:sp>
        <p:nvSpPr>
          <p:cNvPr id="43" name="TextBox 42">
            <a:hlinkClick r:id="rId15" action="ppaction://hlinksldjump"/>
            <a:extLst>
              <a:ext uri="{FF2B5EF4-FFF2-40B4-BE49-F238E27FC236}">
                <a16:creationId xmlns:a16="http://schemas.microsoft.com/office/drawing/2014/main" id="{2174AE05-7527-4CFD-813C-C603E79E90C8}"/>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sp>
        <p:nvSpPr>
          <p:cNvPr id="44" name="TextBox 43">
            <a:extLst>
              <a:ext uri="{FF2B5EF4-FFF2-40B4-BE49-F238E27FC236}">
                <a16:creationId xmlns:a16="http://schemas.microsoft.com/office/drawing/2014/main" id="{C0B7DC4E-A635-4D3D-9951-CA0585F1409D}"/>
              </a:ext>
            </a:extLst>
          </p:cNvPr>
          <p:cNvSpPr txBox="1"/>
          <p:nvPr/>
        </p:nvSpPr>
        <p:spPr>
          <a:xfrm>
            <a:off x="9747834" y="4034607"/>
            <a:ext cx="2367279" cy="261610"/>
          </a:xfrm>
          <a:prstGeom prst="rect">
            <a:avLst/>
          </a:prstGeom>
          <a:solidFill>
            <a:schemeClr val="accent6">
              <a:lumMod val="20000"/>
              <a:lumOff val="80000"/>
            </a:schemeClr>
          </a:solidFill>
        </p:spPr>
        <p:txBody>
          <a:bodyPr wrap="square" rtlCol="0">
            <a:spAutoFit/>
          </a:bodyPr>
          <a:lstStyle/>
          <a:p>
            <a:r>
              <a:rPr lang="et-EE" sz="1100" dirty="0"/>
              <a:t>Jalanõud min klass </a:t>
            </a:r>
            <a:r>
              <a:rPr lang="en-US" sz="1100" dirty="0"/>
              <a:t>S3</a:t>
            </a:r>
          </a:p>
        </p:txBody>
      </p:sp>
    </p:spTree>
    <p:extLst>
      <p:ext uri="{BB962C8B-B14F-4D97-AF65-F5344CB8AC3E}">
        <p14:creationId xmlns:p14="http://schemas.microsoft.com/office/powerpoint/2010/main" val="27396057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a:t>IKV-d metsakasvatuses</a:t>
            </a:r>
            <a:endParaRPr lang="en-US" dirty="0"/>
          </a:p>
        </p:txBody>
      </p:sp>
      <p:sp>
        <p:nvSpPr>
          <p:cNvPr id="3" name="Subtitle 2"/>
          <p:cNvSpPr>
            <a:spLocks noGrp="1"/>
          </p:cNvSpPr>
          <p:nvPr>
            <p:ph type="subTitle" idx="1"/>
          </p:nvPr>
        </p:nvSpPr>
        <p:spPr/>
        <p:txBody>
          <a:bodyPr/>
          <a:lstStyle/>
          <a:p>
            <a:r>
              <a:rPr lang="en-US" dirty="0"/>
              <a:t>Forest </a:t>
            </a:r>
            <a:r>
              <a:rPr lang="et-EE" dirty="0"/>
              <a:t>divisjon</a:t>
            </a:r>
            <a:endParaRPr lang="en-US" dirty="0"/>
          </a:p>
        </p:txBody>
      </p:sp>
      <p:pic>
        <p:nvPicPr>
          <p:cNvPr id="6" name="Picture 5">
            <a:extLst>
              <a:ext uri="{FF2B5EF4-FFF2-40B4-BE49-F238E27FC236}">
                <a16:creationId xmlns:a16="http://schemas.microsoft.com/office/drawing/2014/main" id="{3663859F-9085-45E6-94CC-49A1976E6BFA}"/>
              </a:ext>
            </a:extLst>
          </p:cNvPr>
          <p:cNvPicPr>
            <a:picLocks noChangeAspect="1"/>
          </p:cNvPicPr>
          <p:nvPr/>
        </p:nvPicPr>
        <p:blipFill>
          <a:blip r:embed="rId3"/>
          <a:stretch>
            <a:fillRect/>
          </a:stretch>
        </p:blipFill>
        <p:spPr>
          <a:xfrm>
            <a:off x="9554869" y="2304893"/>
            <a:ext cx="2133898" cy="2248214"/>
          </a:xfrm>
          <a:prstGeom prst="rect">
            <a:avLst/>
          </a:prstGeom>
        </p:spPr>
      </p:pic>
    </p:spTree>
    <p:extLst>
      <p:ext uri="{BB962C8B-B14F-4D97-AF65-F5344CB8AC3E}">
        <p14:creationId xmlns:p14="http://schemas.microsoft.com/office/powerpoint/2010/main" val="343401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13</a:t>
            </a:fld>
            <a:endParaRPr lang="en-US" sz="1000" b="1" dirty="0"/>
          </a:p>
        </p:txBody>
      </p:sp>
      <p:sp>
        <p:nvSpPr>
          <p:cNvPr id="23" name="Rectangle 22"/>
          <p:cNvSpPr/>
          <p:nvPr/>
        </p:nvSpPr>
        <p:spPr>
          <a:xfrm>
            <a:off x="3480696" y="1308357"/>
            <a:ext cx="1037463" cy="276999"/>
          </a:xfrm>
          <a:prstGeom prst="rect">
            <a:avLst/>
          </a:prstGeom>
        </p:spPr>
        <p:txBody>
          <a:bodyPr wrap="none">
            <a:spAutoFit/>
          </a:bodyPr>
          <a:lstStyle/>
          <a:p>
            <a:pPr algn="ctr">
              <a:defRPr/>
            </a:pPr>
            <a:r>
              <a:rPr lang="et-EE" sz="1200" b="1" cap="all" dirty="0">
                <a:solidFill>
                  <a:schemeClr val="tx2"/>
                </a:solidFill>
                <a:ea typeface="Times New Roman"/>
                <a:cs typeface="Times New Roman"/>
              </a:rPr>
              <a:t>Jalanõud</a:t>
            </a:r>
            <a:endParaRPr lang="en-US" sz="1200" b="1" cap="all" dirty="0">
              <a:solidFill>
                <a:schemeClr val="tx2"/>
              </a:solidFill>
              <a:ea typeface="Times New Roman"/>
              <a:cs typeface="Times New Roman"/>
            </a:endParaRPr>
          </a:p>
        </p:txBody>
      </p:sp>
      <p:sp>
        <p:nvSpPr>
          <p:cNvPr id="25" name="Rectangle 24"/>
          <p:cNvSpPr/>
          <p:nvPr/>
        </p:nvSpPr>
        <p:spPr>
          <a:xfrm>
            <a:off x="6911962" y="1119175"/>
            <a:ext cx="1412100" cy="461665"/>
          </a:xfrm>
          <a:prstGeom prst="rect">
            <a:avLst/>
          </a:prstGeom>
        </p:spPr>
        <p:txBody>
          <a:bodyPr wrap="square">
            <a:spAutoFit/>
          </a:bodyPr>
          <a:lstStyle/>
          <a:p>
            <a:pPr algn="ctr">
              <a:defRPr/>
            </a:pPr>
            <a:r>
              <a:rPr lang="et-EE" sz="1200" b="1" cap="all" dirty="0">
                <a:solidFill>
                  <a:schemeClr val="tx2"/>
                </a:solidFill>
                <a:ea typeface="Times New Roman"/>
                <a:cs typeface="Times New Roman"/>
              </a:rPr>
              <a:t>Silmade kaitse</a:t>
            </a:r>
            <a:endParaRPr lang="en-US" sz="1200" b="1" cap="all" dirty="0">
              <a:solidFill>
                <a:schemeClr val="tx2"/>
              </a:solidFill>
              <a:ea typeface="Times New Roman"/>
              <a:cs typeface="Times New Roman"/>
            </a:endParaRPr>
          </a:p>
        </p:txBody>
      </p:sp>
      <p:sp>
        <p:nvSpPr>
          <p:cNvPr id="26" name="Rectangle 25"/>
          <p:cNvSpPr/>
          <p:nvPr/>
        </p:nvSpPr>
        <p:spPr>
          <a:xfrm>
            <a:off x="8196739" y="1109546"/>
            <a:ext cx="1439336" cy="276999"/>
          </a:xfrm>
          <a:prstGeom prst="rect">
            <a:avLst/>
          </a:prstGeom>
        </p:spPr>
        <p:txBody>
          <a:bodyPr wrap="square">
            <a:spAutoFit/>
          </a:bodyPr>
          <a:lstStyle/>
          <a:p>
            <a:pPr algn="ctr">
              <a:defRPr/>
            </a:pPr>
            <a:r>
              <a:rPr lang="et-EE" sz="1200" b="1" cap="all" dirty="0">
                <a:solidFill>
                  <a:schemeClr val="tx2"/>
                </a:solidFill>
                <a:ea typeface="Times New Roman"/>
                <a:cs typeface="Times New Roman"/>
              </a:rPr>
              <a:t>kuulmiskaitse</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a:off x="5853961" y="1757833"/>
            <a:ext cx="16767" cy="340153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6996288" y="1802248"/>
            <a:ext cx="0" cy="3357124"/>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261343" y="1859963"/>
            <a:ext cx="0" cy="3265549"/>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2469515" y="2547111"/>
            <a:ext cx="716656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887683" y="457365"/>
            <a:ext cx="8284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t-EE" sz="3200" b="1" cap="all" dirty="0">
                <a:solidFill>
                  <a:schemeClr val="bg1"/>
                </a:solidFill>
                <a:ea typeface="Times New Roman"/>
                <a:cs typeface="Times New Roman"/>
              </a:rPr>
              <a:t>IKV reeglid metsakasvatuses</a:t>
            </a:r>
            <a:endParaRPr lang="en-US" sz="105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3" cstate="print"/>
          <a:stretch>
            <a:fillRect/>
          </a:stretch>
        </p:blipFill>
        <p:spPr>
          <a:xfrm>
            <a:off x="4689670" y="3895533"/>
            <a:ext cx="454842" cy="454842"/>
          </a:xfrm>
          <a:prstGeom prst="rect">
            <a:avLst/>
          </a:prstGeom>
        </p:spPr>
      </p:pic>
      <p:sp>
        <p:nvSpPr>
          <p:cNvPr id="37" name="Rounded Rectangle 36"/>
          <p:cNvSpPr/>
          <p:nvPr/>
        </p:nvSpPr>
        <p:spPr>
          <a:xfrm>
            <a:off x="1638671" y="1802248"/>
            <a:ext cx="1764532" cy="6353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solidFill>
                  <a:schemeClr val="bg1"/>
                </a:solidFill>
              </a:rPr>
              <a:t>Maapinna ettevalmistamine</a:t>
            </a:r>
            <a:endParaRPr lang="en-US" sz="1600" dirty="0">
              <a:solidFill>
                <a:schemeClr val="bg1"/>
              </a:solidFill>
            </a:endParaRPr>
          </a:p>
        </p:txBody>
      </p:sp>
      <p:sp>
        <p:nvSpPr>
          <p:cNvPr id="42" name="Rectangle 41"/>
          <p:cNvSpPr/>
          <p:nvPr/>
        </p:nvSpPr>
        <p:spPr>
          <a:xfrm>
            <a:off x="5781539" y="1283815"/>
            <a:ext cx="1257747" cy="276999"/>
          </a:xfrm>
          <a:prstGeom prst="rect">
            <a:avLst/>
          </a:prstGeom>
        </p:spPr>
        <p:txBody>
          <a:bodyPr wrap="square">
            <a:spAutoFit/>
          </a:bodyPr>
          <a:lstStyle/>
          <a:p>
            <a:pPr algn="ctr"/>
            <a:r>
              <a:rPr lang="et-EE" sz="1200" b="1" cap="all" dirty="0">
                <a:solidFill>
                  <a:schemeClr val="tx2"/>
                </a:solidFill>
                <a:ea typeface="Times New Roman"/>
                <a:cs typeface="Times New Roman"/>
              </a:rPr>
              <a:t>peakaitse</a:t>
            </a:r>
            <a:endParaRPr lang="en-US" sz="1200" b="1" cap="all" dirty="0">
              <a:solidFill>
                <a:schemeClr val="tx2"/>
              </a:solidFill>
              <a:ea typeface="Times New Roman"/>
              <a:cs typeface="Times New Roman"/>
            </a:endParaRPr>
          </a:p>
        </p:txBody>
      </p:sp>
      <p:pic>
        <p:nvPicPr>
          <p:cNvPr id="45" name="Picture 44"/>
          <p:cNvPicPr>
            <a:picLocks noChangeAspect="1"/>
          </p:cNvPicPr>
          <p:nvPr/>
        </p:nvPicPr>
        <p:blipFill>
          <a:blip r:embed="rId4" cstate="print"/>
          <a:stretch>
            <a:fillRect/>
          </a:stretch>
        </p:blipFill>
        <p:spPr>
          <a:xfrm>
            <a:off x="4654354" y="2610010"/>
            <a:ext cx="484345" cy="484345"/>
          </a:xfrm>
          <a:prstGeom prst="rect">
            <a:avLst/>
          </a:prstGeom>
        </p:spPr>
      </p:pic>
      <p:cxnSp>
        <p:nvCxnSpPr>
          <p:cNvPr id="52" name="Straight Connector 51"/>
          <p:cNvCxnSpPr>
            <a:cxnSpLocks/>
          </p:cNvCxnSpPr>
          <p:nvPr/>
        </p:nvCxnSpPr>
        <p:spPr>
          <a:xfrm>
            <a:off x="4546114" y="1802250"/>
            <a:ext cx="16713" cy="339058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667784" y="1301587"/>
            <a:ext cx="1040670" cy="276999"/>
          </a:xfrm>
          <a:prstGeom prst="rect">
            <a:avLst/>
          </a:prstGeom>
        </p:spPr>
        <p:txBody>
          <a:bodyPr wrap="none">
            <a:spAutoFit/>
          </a:bodyPr>
          <a:lstStyle/>
          <a:p>
            <a:pPr algn="ctr"/>
            <a:r>
              <a:rPr lang="et-EE" sz="1200" b="1" cap="all" dirty="0">
                <a:solidFill>
                  <a:schemeClr val="tx2"/>
                </a:solidFill>
                <a:ea typeface="Times New Roman"/>
                <a:cs typeface="Times New Roman"/>
              </a:rPr>
              <a:t>tööriided</a:t>
            </a:r>
            <a:endParaRPr lang="en-US" sz="1200" b="1" cap="all" dirty="0">
              <a:solidFill>
                <a:schemeClr val="tx2"/>
              </a:solidFill>
              <a:ea typeface="Times New Roman"/>
              <a:cs typeface="Times New Roman"/>
            </a:endParaRPr>
          </a:p>
        </p:txBody>
      </p:sp>
      <p:sp>
        <p:nvSpPr>
          <p:cNvPr id="9" name="TextBox 8"/>
          <p:cNvSpPr txBox="1"/>
          <p:nvPr/>
        </p:nvSpPr>
        <p:spPr>
          <a:xfrm>
            <a:off x="2023807" y="5405740"/>
            <a:ext cx="7036907" cy="693371"/>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kumimoji="0" lang="et-EE" sz="1200" b="0" i="0" u="none" strike="noStrike" kern="1200" cap="none" spc="0" normalizeH="0" baseline="0" noProof="0" dirty="0">
                <a:ln>
                  <a:noFill/>
                </a:ln>
                <a:solidFill>
                  <a:prstClr val="black"/>
                </a:solidFill>
                <a:effectLst/>
                <a:uLnTx/>
                <a:uFillTx/>
                <a:latin typeface="Arial"/>
                <a:ea typeface="+mn-ea"/>
                <a:cs typeface="+mn-cs"/>
              </a:rPr>
              <a:t>Riskianalüüs ja ohutusjuhendid määravad täiendavad IKV-d</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endParaRPr kumimoji="0" lang="et-EE" sz="1200" b="0" i="0" u="none" strike="noStrike" kern="1200" cap="none" spc="0" normalizeH="0" baseline="0" noProof="0" dirty="0">
              <a:ln>
                <a:noFill/>
              </a:ln>
              <a:solidFill>
                <a:prstClr val="black"/>
              </a:solidFill>
              <a:effectLst/>
              <a:uLnTx/>
              <a:uFillTx/>
              <a:latin typeface="Arial"/>
              <a:ea typeface="+mn-ea"/>
              <a:cs typeface="+mn-cs"/>
            </a:endParaRPr>
          </a:p>
          <a:p>
            <a:r>
              <a:rPr lang="et-EE" sz="1200" dirty="0">
                <a:solidFill>
                  <a:schemeClr val="tx1"/>
                </a:solidFill>
              </a:rPr>
              <a:t>Saagimistöödel tuleb järgida kohalikku seadusandlust ja reegleid. </a:t>
            </a:r>
            <a:endParaRPr lang="en-US" sz="1200" dirty="0">
              <a:solidFill>
                <a:schemeClr val="tx1"/>
              </a:solidFill>
            </a:endParaRPr>
          </a:p>
          <a:p>
            <a:r>
              <a:rPr lang="et-EE" sz="1200" dirty="0">
                <a:solidFill>
                  <a:schemeClr val="tx1"/>
                </a:solidFill>
              </a:rPr>
              <a:t>Väljas töötamine vajab kaitset ilmastikutingimuste eest (nt päike).</a:t>
            </a:r>
            <a:endParaRPr lang="en-US" sz="1200" dirty="0">
              <a:solidFill>
                <a:schemeClr val="tx1"/>
              </a:solidFill>
            </a:endParaRPr>
          </a:p>
        </p:txBody>
      </p:sp>
      <p:sp>
        <p:nvSpPr>
          <p:cNvPr id="32" name="Rounded Rectangle 36">
            <a:extLst>
              <a:ext uri="{FF2B5EF4-FFF2-40B4-BE49-F238E27FC236}">
                <a16:creationId xmlns:a16="http://schemas.microsoft.com/office/drawing/2014/main" id="{6851ADE9-CEEB-4877-B6BF-31572BDD3762}"/>
              </a:ext>
            </a:extLst>
          </p:cNvPr>
          <p:cNvSpPr/>
          <p:nvPr/>
        </p:nvSpPr>
        <p:spPr>
          <a:xfrm>
            <a:off x="1631134" y="2614848"/>
            <a:ext cx="1764532" cy="5828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Ülevaatus ja inventuur</a:t>
            </a:r>
            <a:endParaRPr lang="en-US" sz="1400" dirty="0"/>
          </a:p>
        </p:txBody>
      </p:sp>
      <p:sp>
        <p:nvSpPr>
          <p:cNvPr id="35" name="Rounded Rectangle 36">
            <a:extLst>
              <a:ext uri="{FF2B5EF4-FFF2-40B4-BE49-F238E27FC236}">
                <a16:creationId xmlns:a16="http://schemas.microsoft.com/office/drawing/2014/main" id="{459667C0-7AE9-4422-AE04-83A8C28A2C75}"/>
              </a:ext>
            </a:extLst>
          </p:cNvPr>
          <p:cNvSpPr/>
          <p:nvPr/>
        </p:nvSpPr>
        <p:spPr>
          <a:xfrm>
            <a:off x="1649011" y="3809920"/>
            <a:ext cx="1764532" cy="6353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a:t>Töö mootorsaega</a:t>
            </a:r>
            <a:endParaRPr lang="en-US" sz="1600" dirty="0"/>
          </a:p>
        </p:txBody>
      </p:sp>
      <p:cxnSp>
        <p:nvCxnSpPr>
          <p:cNvPr id="38" name="Straight Connector 37">
            <a:extLst>
              <a:ext uri="{FF2B5EF4-FFF2-40B4-BE49-F238E27FC236}">
                <a16:creationId xmlns:a16="http://schemas.microsoft.com/office/drawing/2014/main" id="{74D62EDF-D6A1-4D10-AB21-16B84130CF32}"/>
              </a:ext>
            </a:extLst>
          </p:cNvPr>
          <p:cNvCxnSpPr>
            <a:cxnSpLocks/>
          </p:cNvCxnSpPr>
          <p:nvPr/>
        </p:nvCxnSpPr>
        <p:spPr>
          <a:xfrm>
            <a:off x="2469515" y="3741155"/>
            <a:ext cx="716656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9" name="Picture 38" descr="Skyddsskor.jpg">
            <a:extLst>
              <a:ext uri="{FF2B5EF4-FFF2-40B4-BE49-F238E27FC236}">
                <a16:creationId xmlns:a16="http://schemas.microsoft.com/office/drawing/2014/main" id="{AF62C0BB-2619-49D4-9652-CADDEB86B8D5}"/>
              </a:ext>
            </a:extLst>
          </p:cNvPr>
          <p:cNvPicPr>
            <a:picLocks noChangeAspect="1"/>
          </p:cNvPicPr>
          <p:nvPr/>
        </p:nvPicPr>
        <p:blipFill>
          <a:blip r:embed="rId5" cstate="print"/>
          <a:stretch>
            <a:fillRect/>
          </a:stretch>
        </p:blipFill>
        <p:spPr>
          <a:xfrm>
            <a:off x="3762978" y="2610010"/>
            <a:ext cx="472896" cy="472896"/>
          </a:xfrm>
          <a:prstGeom prst="rect">
            <a:avLst/>
          </a:prstGeom>
        </p:spPr>
      </p:pic>
      <p:pic>
        <p:nvPicPr>
          <p:cNvPr id="41" name="Picture 40" descr="Skyddsklader.jpg">
            <a:extLst>
              <a:ext uri="{FF2B5EF4-FFF2-40B4-BE49-F238E27FC236}">
                <a16:creationId xmlns:a16="http://schemas.microsoft.com/office/drawing/2014/main" id="{10E3A629-7CC8-41C4-A483-FE9B5AB9C60D}"/>
              </a:ext>
            </a:extLst>
          </p:cNvPr>
          <p:cNvPicPr>
            <a:picLocks noChangeAspect="1"/>
          </p:cNvPicPr>
          <p:nvPr/>
        </p:nvPicPr>
        <p:blipFill>
          <a:blip r:embed="rId3" cstate="print"/>
          <a:stretch>
            <a:fillRect/>
          </a:stretch>
        </p:blipFill>
        <p:spPr>
          <a:xfrm>
            <a:off x="4959393" y="1884938"/>
            <a:ext cx="467357" cy="467357"/>
          </a:xfrm>
          <a:prstGeom prst="rect">
            <a:avLst/>
          </a:prstGeom>
        </p:spPr>
      </p:pic>
      <p:sp>
        <p:nvSpPr>
          <p:cNvPr id="49" name="TextBox 48">
            <a:extLst>
              <a:ext uri="{FF2B5EF4-FFF2-40B4-BE49-F238E27FC236}">
                <a16:creationId xmlns:a16="http://schemas.microsoft.com/office/drawing/2014/main" id="{C79E99A6-6283-4592-ACD9-E3A82B9A9165}"/>
              </a:ext>
            </a:extLst>
          </p:cNvPr>
          <p:cNvSpPr txBox="1"/>
          <p:nvPr/>
        </p:nvSpPr>
        <p:spPr>
          <a:xfrm>
            <a:off x="7094727" y="2177927"/>
            <a:ext cx="948464" cy="400110"/>
          </a:xfrm>
          <a:prstGeom prst="rect">
            <a:avLst/>
          </a:prstGeom>
          <a:noFill/>
        </p:spPr>
        <p:txBody>
          <a:bodyPr wrap="square" rtlCol="0">
            <a:spAutoFit/>
          </a:bodyPr>
          <a:lstStyle/>
          <a:p>
            <a:pPr algn="ctr"/>
            <a:r>
              <a:rPr lang="et-EE" sz="1000" dirty="0"/>
              <a:t>Masina hooldus</a:t>
            </a:r>
            <a:endParaRPr lang="en-US" sz="1000" dirty="0"/>
          </a:p>
        </p:txBody>
      </p:sp>
      <p:sp>
        <p:nvSpPr>
          <p:cNvPr id="54" name="TextBox 53">
            <a:hlinkClick r:id="rId6" action="ppaction://hlinksldjump"/>
            <a:extLst>
              <a:ext uri="{FF2B5EF4-FFF2-40B4-BE49-F238E27FC236}">
                <a16:creationId xmlns:a16="http://schemas.microsoft.com/office/drawing/2014/main" id="{AB09EC02-5FF4-413B-AD6A-5F933428AB68}"/>
              </a:ext>
            </a:extLst>
          </p:cNvPr>
          <p:cNvSpPr txBox="1"/>
          <p:nvPr/>
        </p:nvSpPr>
        <p:spPr>
          <a:xfrm>
            <a:off x="3038475"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pic>
        <p:nvPicPr>
          <p:cNvPr id="56" name="Picture 55">
            <a:extLst>
              <a:ext uri="{FF2B5EF4-FFF2-40B4-BE49-F238E27FC236}">
                <a16:creationId xmlns:a16="http://schemas.microsoft.com/office/drawing/2014/main" id="{388BF7D8-1426-454F-B305-FA97C1EDF866}"/>
              </a:ext>
            </a:extLst>
          </p:cNvPr>
          <p:cNvPicPr>
            <a:picLocks noChangeAspect="1"/>
          </p:cNvPicPr>
          <p:nvPr/>
        </p:nvPicPr>
        <p:blipFill>
          <a:blip r:embed="rId7"/>
          <a:stretch>
            <a:fillRect/>
          </a:stretch>
        </p:blipFill>
        <p:spPr>
          <a:xfrm>
            <a:off x="6133172" y="3883703"/>
            <a:ext cx="556065" cy="513290"/>
          </a:xfrm>
          <a:prstGeom prst="rect">
            <a:avLst/>
          </a:prstGeom>
        </p:spPr>
      </p:pic>
      <p:sp>
        <p:nvSpPr>
          <p:cNvPr id="51" name="TextBox 50">
            <a:extLst>
              <a:ext uri="{FF2B5EF4-FFF2-40B4-BE49-F238E27FC236}">
                <a16:creationId xmlns:a16="http://schemas.microsoft.com/office/drawing/2014/main" id="{08EE4F5D-7BDB-49D1-9FB5-B1F2BC2153C8}"/>
              </a:ext>
            </a:extLst>
          </p:cNvPr>
          <p:cNvSpPr txBox="1"/>
          <p:nvPr/>
        </p:nvSpPr>
        <p:spPr>
          <a:xfrm>
            <a:off x="9813307" y="3856552"/>
            <a:ext cx="2266933" cy="600164"/>
          </a:xfrm>
          <a:prstGeom prst="rect">
            <a:avLst/>
          </a:prstGeom>
          <a:solidFill>
            <a:schemeClr val="accent6">
              <a:lumMod val="20000"/>
              <a:lumOff val="80000"/>
            </a:schemeClr>
          </a:solidFill>
        </p:spPr>
        <p:txBody>
          <a:bodyPr wrap="square" rtlCol="0">
            <a:spAutoFit/>
          </a:bodyPr>
          <a:lstStyle/>
          <a:p>
            <a:r>
              <a:rPr lang="et-EE" sz="1100" dirty="0"/>
              <a:t>Jalanõud, püksid ja kindad peavad olema lõikekindlad</a:t>
            </a:r>
            <a:r>
              <a:rPr lang="en-US" sz="1100" dirty="0"/>
              <a:t>.</a:t>
            </a:r>
          </a:p>
          <a:p>
            <a:r>
              <a:rPr lang="et-EE" sz="1100" dirty="0"/>
              <a:t>Jalanõud min klass </a:t>
            </a:r>
            <a:r>
              <a:rPr lang="en-US" sz="1100" dirty="0"/>
              <a:t>S3.</a:t>
            </a:r>
          </a:p>
        </p:txBody>
      </p:sp>
      <p:pic>
        <p:nvPicPr>
          <p:cNvPr id="61" name="Picture 2" descr="Brady PET Mandatory Protective Gloves Sign With Pictogram Only Text">
            <a:extLst>
              <a:ext uri="{FF2B5EF4-FFF2-40B4-BE49-F238E27FC236}">
                <a16:creationId xmlns:a16="http://schemas.microsoft.com/office/drawing/2014/main" id="{9DF9E272-F254-4E7F-BF9D-08AB832414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234" y="2608916"/>
            <a:ext cx="510893" cy="513291"/>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36">
            <a:extLst>
              <a:ext uri="{FF2B5EF4-FFF2-40B4-BE49-F238E27FC236}">
                <a16:creationId xmlns:a16="http://schemas.microsoft.com/office/drawing/2014/main" id="{FB69FFD8-5A3D-4F3E-B275-ADC2D6C4FD7E}"/>
              </a:ext>
            </a:extLst>
          </p:cNvPr>
          <p:cNvSpPr/>
          <p:nvPr/>
        </p:nvSpPr>
        <p:spPr>
          <a:xfrm>
            <a:off x="1638671" y="3224686"/>
            <a:ext cx="1764532" cy="492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Istutamine</a:t>
            </a:r>
            <a:endParaRPr lang="en-US" sz="1400" dirty="0"/>
          </a:p>
        </p:txBody>
      </p:sp>
      <p:sp>
        <p:nvSpPr>
          <p:cNvPr id="72" name="TextBox 71">
            <a:extLst>
              <a:ext uri="{FF2B5EF4-FFF2-40B4-BE49-F238E27FC236}">
                <a16:creationId xmlns:a16="http://schemas.microsoft.com/office/drawing/2014/main" id="{4E8F221A-55EA-412E-A8FC-284FBC8C7E2F}"/>
              </a:ext>
            </a:extLst>
          </p:cNvPr>
          <p:cNvSpPr txBox="1"/>
          <p:nvPr/>
        </p:nvSpPr>
        <p:spPr>
          <a:xfrm>
            <a:off x="9813307" y="3209386"/>
            <a:ext cx="2266933" cy="600164"/>
          </a:xfrm>
          <a:prstGeom prst="rect">
            <a:avLst/>
          </a:prstGeom>
          <a:solidFill>
            <a:schemeClr val="accent6">
              <a:lumMod val="20000"/>
              <a:lumOff val="80000"/>
            </a:schemeClr>
          </a:solidFill>
        </p:spPr>
        <p:txBody>
          <a:bodyPr wrap="square" rtlCol="0">
            <a:spAutoFit/>
          </a:bodyPr>
          <a:lstStyle/>
          <a:p>
            <a:r>
              <a:rPr lang="et-EE" sz="1100" dirty="0"/>
              <a:t>Kindad peavad olema tööks sobivad (kemikaalide vastane kaitse)</a:t>
            </a:r>
            <a:endParaRPr lang="en-US" sz="1100" dirty="0"/>
          </a:p>
        </p:txBody>
      </p:sp>
      <p:sp>
        <p:nvSpPr>
          <p:cNvPr id="76" name="Rounded Rectangle 36">
            <a:extLst>
              <a:ext uri="{FF2B5EF4-FFF2-40B4-BE49-F238E27FC236}">
                <a16:creationId xmlns:a16="http://schemas.microsoft.com/office/drawing/2014/main" id="{6E31EB54-1981-40BB-A0B1-E16F5F6F7500}"/>
              </a:ext>
            </a:extLst>
          </p:cNvPr>
          <p:cNvSpPr/>
          <p:nvPr/>
        </p:nvSpPr>
        <p:spPr>
          <a:xfrm>
            <a:off x="1669238" y="4557467"/>
            <a:ext cx="1764532" cy="6353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600" dirty="0">
                <a:solidFill>
                  <a:schemeClr val="bg1"/>
                </a:solidFill>
              </a:rPr>
              <a:t>Võsaraie</a:t>
            </a:r>
            <a:endParaRPr lang="en-US" sz="1600" dirty="0">
              <a:solidFill>
                <a:schemeClr val="bg1"/>
              </a:solidFill>
            </a:endParaRPr>
          </a:p>
        </p:txBody>
      </p:sp>
      <p:sp>
        <p:nvSpPr>
          <p:cNvPr id="84" name="TextBox 83">
            <a:extLst>
              <a:ext uri="{FF2B5EF4-FFF2-40B4-BE49-F238E27FC236}">
                <a16:creationId xmlns:a16="http://schemas.microsoft.com/office/drawing/2014/main" id="{BC2FD4AA-C50A-4004-B7DB-80B8A3AC0F7B}"/>
              </a:ext>
            </a:extLst>
          </p:cNvPr>
          <p:cNvSpPr txBox="1"/>
          <p:nvPr/>
        </p:nvSpPr>
        <p:spPr>
          <a:xfrm>
            <a:off x="9813307" y="4589343"/>
            <a:ext cx="2266933" cy="600164"/>
          </a:xfrm>
          <a:prstGeom prst="rect">
            <a:avLst/>
          </a:prstGeom>
          <a:solidFill>
            <a:schemeClr val="accent6">
              <a:lumMod val="20000"/>
              <a:lumOff val="80000"/>
            </a:schemeClr>
          </a:solidFill>
        </p:spPr>
        <p:txBody>
          <a:bodyPr wrap="square" rtlCol="0">
            <a:spAutoFit/>
          </a:bodyPr>
          <a:lstStyle/>
          <a:p>
            <a:r>
              <a:rPr lang="et-EE" sz="1100" dirty="0"/>
              <a:t>Jalanõud, püksid ja kindad peavad olema lõikekindlad</a:t>
            </a:r>
            <a:r>
              <a:rPr lang="en-US" sz="1100" dirty="0"/>
              <a:t>.</a:t>
            </a:r>
          </a:p>
          <a:p>
            <a:r>
              <a:rPr lang="et-EE" sz="1100" dirty="0"/>
              <a:t>Jalanõud min klass </a:t>
            </a:r>
            <a:r>
              <a:rPr lang="en-US" sz="1100" dirty="0"/>
              <a:t>S3.</a:t>
            </a:r>
          </a:p>
        </p:txBody>
      </p:sp>
      <p:pic>
        <p:nvPicPr>
          <p:cNvPr id="59" name="Picture 58" descr="Skyddsskor.jpg">
            <a:extLst>
              <a:ext uri="{FF2B5EF4-FFF2-40B4-BE49-F238E27FC236}">
                <a16:creationId xmlns:a16="http://schemas.microsoft.com/office/drawing/2014/main" id="{2B29253C-8854-415F-81F3-F33F3008F056}"/>
              </a:ext>
            </a:extLst>
          </p:cNvPr>
          <p:cNvPicPr>
            <a:picLocks noChangeAspect="1"/>
          </p:cNvPicPr>
          <p:nvPr/>
        </p:nvPicPr>
        <p:blipFill>
          <a:blip r:embed="rId5" cstate="print"/>
          <a:stretch>
            <a:fillRect/>
          </a:stretch>
        </p:blipFill>
        <p:spPr>
          <a:xfrm>
            <a:off x="3771235" y="1856478"/>
            <a:ext cx="472896" cy="472896"/>
          </a:xfrm>
          <a:prstGeom prst="rect">
            <a:avLst/>
          </a:prstGeom>
        </p:spPr>
      </p:pic>
      <p:pic>
        <p:nvPicPr>
          <p:cNvPr id="60" name="Picture 59" descr="Skyddsskor.jpg">
            <a:extLst>
              <a:ext uri="{FF2B5EF4-FFF2-40B4-BE49-F238E27FC236}">
                <a16:creationId xmlns:a16="http://schemas.microsoft.com/office/drawing/2014/main" id="{B75889DE-6985-491A-8A61-35DC5B7951F4}"/>
              </a:ext>
            </a:extLst>
          </p:cNvPr>
          <p:cNvPicPr>
            <a:picLocks noChangeAspect="1"/>
          </p:cNvPicPr>
          <p:nvPr/>
        </p:nvPicPr>
        <p:blipFill>
          <a:blip r:embed="rId5" cstate="print"/>
          <a:stretch>
            <a:fillRect/>
          </a:stretch>
        </p:blipFill>
        <p:spPr>
          <a:xfrm>
            <a:off x="3770309" y="3224686"/>
            <a:ext cx="472896" cy="472896"/>
          </a:xfrm>
          <a:prstGeom prst="rect">
            <a:avLst/>
          </a:prstGeom>
        </p:spPr>
      </p:pic>
      <p:pic>
        <p:nvPicPr>
          <p:cNvPr id="66" name="Picture 65" descr="Skyddsskor.jpg">
            <a:extLst>
              <a:ext uri="{FF2B5EF4-FFF2-40B4-BE49-F238E27FC236}">
                <a16:creationId xmlns:a16="http://schemas.microsoft.com/office/drawing/2014/main" id="{108F9986-FC2B-4DD3-B356-5A701B0EC3DB}"/>
              </a:ext>
            </a:extLst>
          </p:cNvPr>
          <p:cNvPicPr>
            <a:picLocks noChangeAspect="1"/>
          </p:cNvPicPr>
          <p:nvPr/>
        </p:nvPicPr>
        <p:blipFill>
          <a:blip r:embed="rId5" cstate="print"/>
          <a:stretch>
            <a:fillRect/>
          </a:stretch>
        </p:blipFill>
        <p:spPr>
          <a:xfrm>
            <a:off x="3774609" y="3892723"/>
            <a:ext cx="472896" cy="472896"/>
          </a:xfrm>
          <a:prstGeom prst="rect">
            <a:avLst/>
          </a:prstGeom>
        </p:spPr>
      </p:pic>
      <p:pic>
        <p:nvPicPr>
          <p:cNvPr id="67" name="Picture 66" descr="Skyddsskor.jpg">
            <a:extLst>
              <a:ext uri="{FF2B5EF4-FFF2-40B4-BE49-F238E27FC236}">
                <a16:creationId xmlns:a16="http://schemas.microsoft.com/office/drawing/2014/main" id="{4235BAB4-8B64-46FC-A1CF-ED7E61059C63}"/>
              </a:ext>
            </a:extLst>
          </p:cNvPr>
          <p:cNvPicPr>
            <a:picLocks noChangeAspect="1"/>
          </p:cNvPicPr>
          <p:nvPr/>
        </p:nvPicPr>
        <p:blipFill>
          <a:blip r:embed="rId5" cstate="print"/>
          <a:stretch>
            <a:fillRect/>
          </a:stretch>
        </p:blipFill>
        <p:spPr>
          <a:xfrm>
            <a:off x="3762978" y="4575099"/>
            <a:ext cx="472896" cy="472896"/>
          </a:xfrm>
          <a:prstGeom prst="rect">
            <a:avLst/>
          </a:prstGeom>
        </p:spPr>
      </p:pic>
      <p:pic>
        <p:nvPicPr>
          <p:cNvPr id="69" name="Picture 68">
            <a:extLst>
              <a:ext uri="{FF2B5EF4-FFF2-40B4-BE49-F238E27FC236}">
                <a16:creationId xmlns:a16="http://schemas.microsoft.com/office/drawing/2014/main" id="{571BB8AA-B8CD-49F4-AEA0-873C71D199AB}"/>
              </a:ext>
            </a:extLst>
          </p:cNvPr>
          <p:cNvPicPr>
            <a:picLocks noChangeAspect="1"/>
          </p:cNvPicPr>
          <p:nvPr/>
        </p:nvPicPr>
        <p:blipFill>
          <a:blip r:embed="rId4" cstate="print"/>
          <a:stretch>
            <a:fillRect/>
          </a:stretch>
        </p:blipFill>
        <p:spPr>
          <a:xfrm>
            <a:off x="4658477" y="3214698"/>
            <a:ext cx="484345" cy="484345"/>
          </a:xfrm>
          <a:prstGeom prst="rect">
            <a:avLst/>
          </a:prstGeom>
        </p:spPr>
      </p:pic>
      <p:pic>
        <p:nvPicPr>
          <p:cNvPr id="70" name="Picture 2" descr="Brady PET Mandatory Protective Gloves Sign With Pictogram Only Text">
            <a:extLst>
              <a:ext uri="{FF2B5EF4-FFF2-40B4-BE49-F238E27FC236}">
                <a16:creationId xmlns:a16="http://schemas.microsoft.com/office/drawing/2014/main" id="{97DE8CB3-E395-4A9D-9ECC-4F1DE0C177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234" y="3203697"/>
            <a:ext cx="510893" cy="51329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Brady PET Mandatory Protective Gloves Sign With Pictogram Only Text">
            <a:extLst>
              <a:ext uri="{FF2B5EF4-FFF2-40B4-BE49-F238E27FC236}">
                <a16:creationId xmlns:a16="http://schemas.microsoft.com/office/drawing/2014/main" id="{EB481773-83F3-49F4-AAB3-45BAD3CAFC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9552" y="3885191"/>
            <a:ext cx="510893" cy="51329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CE3EA801-AC57-4761-BDCC-A38EDF79AB6C}"/>
              </a:ext>
            </a:extLst>
          </p:cNvPr>
          <p:cNvPicPr>
            <a:picLocks noChangeAspect="1"/>
          </p:cNvPicPr>
          <p:nvPr/>
        </p:nvPicPr>
        <p:blipFill>
          <a:blip r:embed="rId7"/>
          <a:stretch>
            <a:fillRect/>
          </a:stretch>
        </p:blipFill>
        <p:spPr>
          <a:xfrm>
            <a:off x="6123930" y="1857727"/>
            <a:ext cx="556065" cy="513290"/>
          </a:xfrm>
          <a:prstGeom prst="rect">
            <a:avLst/>
          </a:prstGeom>
        </p:spPr>
      </p:pic>
      <p:pic>
        <p:nvPicPr>
          <p:cNvPr id="87" name="Picture 86">
            <a:extLst>
              <a:ext uri="{FF2B5EF4-FFF2-40B4-BE49-F238E27FC236}">
                <a16:creationId xmlns:a16="http://schemas.microsoft.com/office/drawing/2014/main" id="{5A620BA0-6401-4075-BD6A-975C811996DD}"/>
              </a:ext>
            </a:extLst>
          </p:cNvPr>
          <p:cNvPicPr>
            <a:picLocks noChangeAspect="1"/>
          </p:cNvPicPr>
          <p:nvPr/>
        </p:nvPicPr>
        <p:blipFill>
          <a:blip r:embed="rId7"/>
          <a:stretch>
            <a:fillRect/>
          </a:stretch>
        </p:blipFill>
        <p:spPr>
          <a:xfrm>
            <a:off x="6133172" y="4569407"/>
            <a:ext cx="556065" cy="513290"/>
          </a:xfrm>
          <a:prstGeom prst="rect">
            <a:avLst/>
          </a:prstGeom>
        </p:spPr>
      </p:pic>
      <p:pic>
        <p:nvPicPr>
          <p:cNvPr id="3" name="Picture 2">
            <a:extLst>
              <a:ext uri="{FF2B5EF4-FFF2-40B4-BE49-F238E27FC236}">
                <a16:creationId xmlns:a16="http://schemas.microsoft.com/office/drawing/2014/main" id="{4706CB2F-6C4F-475D-BBAD-481C30D765DF}"/>
              </a:ext>
            </a:extLst>
          </p:cNvPr>
          <p:cNvPicPr>
            <a:picLocks noChangeAspect="1"/>
          </p:cNvPicPr>
          <p:nvPr/>
        </p:nvPicPr>
        <p:blipFill>
          <a:blip r:embed="rId9"/>
          <a:stretch>
            <a:fillRect/>
          </a:stretch>
        </p:blipFill>
        <p:spPr>
          <a:xfrm>
            <a:off x="8636991" y="3806468"/>
            <a:ext cx="558829" cy="514376"/>
          </a:xfrm>
          <a:prstGeom prst="rect">
            <a:avLst/>
          </a:prstGeom>
        </p:spPr>
      </p:pic>
      <p:pic>
        <p:nvPicPr>
          <p:cNvPr id="4" name="Picture 3">
            <a:extLst>
              <a:ext uri="{FF2B5EF4-FFF2-40B4-BE49-F238E27FC236}">
                <a16:creationId xmlns:a16="http://schemas.microsoft.com/office/drawing/2014/main" id="{E13A8C16-F4B3-459B-A43D-5A7B1726A482}"/>
              </a:ext>
            </a:extLst>
          </p:cNvPr>
          <p:cNvPicPr>
            <a:picLocks noChangeAspect="1"/>
          </p:cNvPicPr>
          <p:nvPr/>
        </p:nvPicPr>
        <p:blipFill>
          <a:blip r:embed="rId9"/>
          <a:stretch>
            <a:fillRect/>
          </a:stretch>
        </p:blipFill>
        <p:spPr>
          <a:xfrm>
            <a:off x="8636991" y="4551363"/>
            <a:ext cx="558829" cy="514376"/>
          </a:xfrm>
          <a:prstGeom prst="rect">
            <a:avLst/>
          </a:prstGeom>
        </p:spPr>
      </p:pic>
      <p:pic>
        <p:nvPicPr>
          <p:cNvPr id="90" name="Picture 89" descr="Skyddsglasogon.jpg">
            <a:extLst>
              <a:ext uri="{FF2B5EF4-FFF2-40B4-BE49-F238E27FC236}">
                <a16:creationId xmlns:a16="http://schemas.microsoft.com/office/drawing/2014/main" id="{1867FB77-5A50-4D61-B756-74D36E35729B}"/>
              </a:ext>
            </a:extLst>
          </p:cNvPr>
          <p:cNvPicPr>
            <a:picLocks noChangeAspect="1"/>
          </p:cNvPicPr>
          <p:nvPr/>
        </p:nvPicPr>
        <p:blipFill>
          <a:blip r:embed="rId10" cstate="print"/>
          <a:stretch>
            <a:fillRect/>
          </a:stretch>
        </p:blipFill>
        <p:spPr>
          <a:xfrm>
            <a:off x="7380030" y="3853467"/>
            <a:ext cx="438019" cy="438019"/>
          </a:xfrm>
          <a:prstGeom prst="rect">
            <a:avLst/>
          </a:prstGeom>
        </p:spPr>
      </p:pic>
      <p:pic>
        <p:nvPicPr>
          <p:cNvPr id="92" name="Picture 91" descr="Skyddsglasogon.jpg">
            <a:extLst>
              <a:ext uri="{FF2B5EF4-FFF2-40B4-BE49-F238E27FC236}">
                <a16:creationId xmlns:a16="http://schemas.microsoft.com/office/drawing/2014/main" id="{D91F1C3E-5D06-4B54-85E0-7AFCE6148136}"/>
              </a:ext>
            </a:extLst>
          </p:cNvPr>
          <p:cNvPicPr>
            <a:picLocks noChangeAspect="1"/>
          </p:cNvPicPr>
          <p:nvPr/>
        </p:nvPicPr>
        <p:blipFill>
          <a:blip r:embed="rId10" cstate="print"/>
          <a:stretch>
            <a:fillRect/>
          </a:stretch>
        </p:blipFill>
        <p:spPr>
          <a:xfrm>
            <a:off x="7397296" y="4562267"/>
            <a:ext cx="438019" cy="438019"/>
          </a:xfrm>
          <a:prstGeom prst="rect">
            <a:avLst/>
          </a:prstGeom>
        </p:spPr>
      </p:pic>
      <p:pic>
        <p:nvPicPr>
          <p:cNvPr id="93" name="Picture 92" descr="Skyddsglasogon.jpg">
            <a:extLst>
              <a:ext uri="{FF2B5EF4-FFF2-40B4-BE49-F238E27FC236}">
                <a16:creationId xmlns:a16="http://schemas.microsoft.com/office/drawing/2014/main" id="{65742F8B-0753-475E-8056-027495A0E9B4}"/>
              </a:ext>
            </a:extLst>
          </p:cNvPr>
          <p:cNvPicPr>
            <a:picLocks noChangeAspect="1"/>
          </p:cNvPicPr>
          <p:nvPr/>
        </p:nvPicPr>
        <p:blipFill>
          <a:blip r:embed="rId10" cstate="print"/>
          <a:stretch>
            <a:fillRect/>
          </a:stretch>
        </p:blipFill>
        <p:spPr>
          <a:xfrm>
            <a:off x="7381874" y="2629686"/>
            <a:ext cx="438019" cy="438019"/>
          </a:xfrm>
          <a:prstGeom prst="rect">
            <a:avLst/>
          </a:prstGeom>
        </p:spPr>
      </p:pic>
      <p:pic>
        <p:nvPicPr>
          <p:cNvPr id="94" name="Picture 93" descr="Skyddsglasogon.jpg">
            <a:extLst>
              <a:ext uri="{FF2B5EF4-FFF2-40B4-BE49-F238E27FC236}">
                <a16:creationId xmlns:a16="http://schemas.microsoft.com/office/drawing/2014/main" id="{251ED5A2-5F6D-4386-B422-28E219EB8270}"/>
              </a:ext>
            </a:extLst>
          </p:cNvPr>
          <p:cNvPicPr>
            <a:picLocks noChangeAspect="1"/>
          </p:cNvPicPr>
          <p:nvPr/>
        </p:nvPicPr>
        <p:blipFill>
          <a:blip r:embed="rId10" cstate="print"/>
          <a:stretch>
            <a:fillRect/>
          </a:stretch>
        </p:blipFill>
        <p:spPr>
          <a:xfrm>
            <a:off x="7374780" y="3234260"/>
            <a:ext cx="438019" cy="438019"/>
          </a:xfrm>
          <a:prstGeom prst="rect">
            <a:avLst/>
          </a:prstGeom>
        </p:spPr>
      </p:pic>
      <p:pic>
        <p:nvPicPr>
          <p:cNvPr id="95" name="Picture 94" descr="Skyddsglasogon.jpg">
            <a:extLst>
              <a:ext uri="{FF2B5EF4-FFF2-40B4-BE49-F238E27FC236}">
                <a16:creationId xmlns:a16="http://schemas.microsoft.com/office/drawing/2014/main" id="{63ACE5E8-D8BD-4842-8BD2-873CF175FFE1}"/>
              </a:ext>
            </a:extLst>
          </p:cNvPr>
          <p:cNvPicPr>
            <a:picLocks noChangeAspect="1"/>
          </p:cNvPicPr>
          <p:nvPr/>
        </p:nvPicPr>
        <p:blipFill>
          <a:blip r:embed="rId10" cstate="print"/>
          <a:stretch>
            <a:fillRect/>
          </a:stretch>
        </p:blipFill>
        <p:spPr>
          <a:xfrm>
            <a:off x="7349949" y="1792675"/>
            <a:ext cx="438019" cy="438019"/>
          </a:xfrm>
          <a:prstGeom prst="rect">
            <a:avLst/>
          </a:prstGeom>
        </p:spPr>
      </p:pic>
      <p:pic>
        <p:nvPicPr>
          <p:cNvPr id="96" name="Picture 95" descr="Skyddsklader.jpg">
            <a:extLst>
              <a:ext uri="{FF2B5EF4-FFF2-40B4-BE49-F238E27FC236}">
                <a16:creationId xmlns:a16="http://schemas.microsoft.com/office/drawing/2014/main" id="{6C4299E4-CF5F-4AFA-B91D-553F08D45F23}"/>
              </a:ext>
            </a:extLst>
          </p:cNvPr>
          <p:cNvPicPr>
            <a:picLocks noChangeAspect="1"/>
          </p:cNvPicPr>
          <p:nvPr/>
        </p:nvPicPr>
        <p:blipFill>
          <a:blip r:embed="rId3" cstate="print"/>
          <a:stretch>
            <a:fillRect/>
          </a:stretch>
        </p:blipFill>
        <p:spPr>
          <a:xfrm>
            <a:off x="4684418" y="4553856"/>
            <a:ext cx="454842" cy="454842"/>
          </a:xfrm>
          <a:prstGeom prst="rect">
            <a:avLst/>
          </a:prstGeom>
        </p:spPr>
      </p:pic>
      <p:pic>
        <p:nvPicPr>
          <p:cNvPr id="97" name="Picture 2" descr="Brady PET Mandatory Protective Gloves Sign With Pictogram Only Text">
            <a:extLst>
              <a:ext uri="{FF2B5EF4-FFF2-40B4-BE49-F238E27FC236}">
                <a16:creationId xmlns:a16="http://schemas.microsoft.com/office/drawing/2014/main" id="{5A6188B3-E808-4FEA-8290-A7077F3272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234" y="4553329"/>
            <a:ext cx="510893" cy="51329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Safety sign General warning | 300 * 264 mm">
            <a:extLst>
              <a:ext uri="{FF2B5EF4-FFF2-40B4-BE49-F238E27FC236}">
                <a16:creationId xmlns:a16="http://schemas.microsoft.com/office/drawing/2014/main" id="{CC087E69-4CD4-4BA0-8291-074A56AB72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0180" y="5505735"/>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Premium Vector | Chainsaw icon, chain saw vector pictogram, icon isolated  on white, flat vector illustration">
            <a:extLst>
              <a:ext uri="{FF2B5EF4-FFF2-40B4-BE49-F238E27FC236}">
                <a16:creationId xmlns:a16="http://schemas.microsoft.com/office/drawing/2014/main" id="{EC274F3D-0B85-4F1C-8C19-FC6246BA20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322" y="3853023"/>
            <a:ext cx="574649" cy="574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outdoor, grass, tree, truck&#10;&#10;Description automatically generated">
            <a:extLst>
              <a:ext uri="{FF2B5EF4-FFF2-40B4-BE49-F238E27FC236}">
                <a16:creationId xmlns:a16="http://schemas.microsoft.com/office/drawing/2014/main" id="{00F4340B-9105-4C20-BD42-96E9A06D7A6E}"/>
              </a:ext>
            </a:extLst>
          </p:cNvPr>
          <p:cNvPicPr>
            <a:picLocks noChangeAspect="1"/>
          </p:cNvPicPr>
          <p:nvPr/>
        </p:nvPicPr>
        <p:blipFill>
          <a:blip r:embed="rId13"/>
          <a:stretch>
            <a:fillRect/>
          </a:stretch>
        </p:blipFill>
        <p:spPr>
          <a:xfrm>
            <a:off x="825295" y="1877465"/>
            <a:ext cx="765895" cy="430921"/>
          </a:xfrm>
          <a:prstGeom prst="rect">
            <a:avLst/>
          </a:prstGeom>
        </p:spPr>
      </p:pic>
      <p:pic>
        <p:nvPicPr>
          <p:cNvPr id="100" name="Picture 99">
            <a:extLst>
              <a:ext uri="{FF2B5EF4-FFF2-40B4-BE49-F238E27FC236}">
                <a16:creationId xmlns:a16="http://schemas.microsoft.com/office/drawing/2014/main" id="{996B06A8-C111-431E-A9F4-7942C46E3FF0}"/>
              </a:ext>
            </a:extLst>
          </p:cNvPr>
          <p:cNvPicPr>
            <a:picLocks noChangeAspect="1"/>
          </p:cNvPicPr>
          <p:nvPr/>
        </p:nvPicPr>
        <p:blipFill>
          <a:blip r:embed="rId14"/>
          <a:stretch>
            <a:fillRect/>
          </a:stretch>
        </p:blipFill>
        <p:spPr>
          <a:xfrm>
            <a:off x="1036815" y="3194605"/>
            <a:ext cx="458485" cy="574649"/>
          </a:xfrm>
          <a:prstGeom prst="rect">
            <a:avLst/>
          </a:prstGeom>
        </p:spPr>
      </p:pic>
      <p:pic>
        <p:nvPicPr>
          <p:cNvPr id="19" name="Picture 18" descr="A picture containing outdoor, tree, person, grass&#10;&#10;Description automatically generated">
            <a:extLst>
              <a:ext uri="{FF2B5EF4-FFF2-40B4-BE49-F238E27FC236}">
                <a16:creationId xmlns:a16="http://schemas.microsoft.com/office/drawing/2014/main" id="{99F567DE-0426-4D77-A498-79D9CD727A44}"/>
              </a:ext>
            </a:extLst>
          </p:cNvPr>
          <p:cNvPicPr>
            <a:picLocks noChangeAspect="1"/>
          </p:cNvPicPr>
          <p:nvPr/>
        </p:nvPicPr>
        <p:blipFill>
          <a:blip r:embed="rId15"/>
          <a:stretch>
            <a:fillRect/>
          </a:stretch>
        </p:blipFill>
        <p:spPr>
          <a:xfrm>
            <a:off x="1147304" y="4542027"/>
            <a:ext cx="443886" cy="666246"/>
          </a:xfrm>
          <a:prstGeom prst="rect">
            <a:avLst/>
          </a:prstGeom>
        </p:spPr>
      </p:pic>
      <p:sp>
        <p:nvSpPr>
          <p:cNvPr id="57" name="TextBox 56">
            <a:extLst>
              <a:ext uri="{FF2B5EF4-FFF2-40B4-BE49-F238E27FC236}">
                <a16:creationId xmlns:a16="http://schemas.microsoft.com/office/drawing/2014/main" id="{F2606C1B-8457-4B29-B875-F6D32B6BC49C}"/>
              </a:ext>
            </a:extLst>
          </p:cNvPr>
          <p:cNvSpPr txBox="1"/>
          <p:nvPr/>
        </p:nvSpPr>
        <p:spPr>
          <a:xfrm>
            <a:off x="9813306" y="1983567"/>
            <a:ext cx="2266933" cy="261610"/>
          </a:xfrm>
          <a:prstGeom prst="rect">
            <a:avLst/>
          </a:prstGeom>
          <a:solidFill>
            <a:schemeClr val="accent6">
              <a:lumMod val="20000"/>
              <a:lumOff val="80000"/>
            </a:schemeClr>
          </a:solidFill>
        </p:spPr>
        <p:txBody>
          <a:bodyPr wrap="square" rtlCol="0">
            <a:spAutoFit/>
          </a:bodyPr>
          <a:lstStyle/>
          <a:p>
            <a:r>
              <a:rPr lang="et-EE" sz="1100" dirty="0"/>
              <a:t>Jalanõud min klass S3</a:t>
            </a:r>
            <a:endParaRPr lang="en-US" sz="1100" dirty="0"/>
          </a:p>
        </p:txBody>
      </p:sp>
      <p:pic>
        <p:nvPicPr>
          <p:cNvPr id="58" name="Picture 6" descr="Husqvarna Kypärä Classic">
            <a:extLst>
              <a:ext uri="{FF2B5EF4-FFF2-40B4-BE49-F238E27FC236}">
                <a16:creationId xmlns:a16="http://schemas.microsoft.com/office/drawing/2014/main" id="{C6254D1E-1CBA-4A8B-8614-06AD02EFA0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38697" y="4533230"/>
            <a:ext cx="665539" cy="6655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Husqvarna Kypärä Classic">
            <a:extLst>
              <a:ext uri="{FF2B5EF4-FFF2-40B4-BE49-F238E27FC236}">
                <a16:creationId xmlns:a16="http://schemas.microsoft.com/office/drawing/2014/main" id="{3812C30B-D160-4D57-BEB5-21F643CBFFE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2810" y="3779748"/>
            <a:ext cx="665539" cy="66553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AC9CAD40-DD7A-4086-A82A-E0B3B345B64C}"/>
              </a:ext>
            </a:extLst>
          </p:cNvPr>
          <p:cNvPicPr>
            <a:picLocks noChangeAspect="1"/>
          </p:cNvPicPr>
          <p:nvPr/>
        </p:nvPicPr>
        <p:blipFill>
          <a:blip r:embed="rId7"/>
          <a:stretch>
            <a:fillRect/>
          </a:stretch>
        </p:blipFill>
        <p:spPr>
          <a:xfrm>
            <a:off x="6175984" y="3106998"/>
            <a:ext cx="556065" cy="513290"/>
          </a:xfrm>
          <a:prstGeom prst="rect">
            <a:avLst/>
          </a:prstGeom>
        </p:spPr>
      </p:pic>
      <p:sp>
        <p:nvSpPr>
          <p:cNvPr id="2" name="TextBox 1">
            <a:extLst>
              <a:ext uri="{FF2B5EF4-FFF2-40B4-BE49-F238E27FC236}">
                <a16:creationId xmlns:a16="http://schemas.microsoft.com/office/drawing/2014/main" id="{4BA327FE-12C5-4182-9E9E-728DB0BB9FCC}"/>
              </a:ext>
            </a:extLst>
          </p:cNvPr>
          <p:cNvSpPr txBox="1"/>
          <p:nvPr/>
        </p:nvSpPr>
        <p:spPr>
          <a:xfrm>
            <a:off x="5821003" y="3546562"/>
            <a:ext cx="1158516" cy="253916"/>
          </a:xfrm>
          <a:prstGeom prst="rect">
            <a:avLst/>
          </a:prstGeom>
          <a:noFill/>
        </p:spPr>
        <p:txBody>
          <a:bodyPr wrap="square" rtlCol="0">
            <a:spAutoFit/>
          </a:bodyPr>
          <a:lstStyle/>
          <a:p>
            <a:pPr algn="ctr"/>
            <a:r>
              <a:rPr lang="et-EE" sz="1050" dirty="0"/>
              <a:t>Soovitatav</a:t>
            </a:r>
            <a:endParaRPr lang="en-US" sz="1050" dirty="0"/>
          </a:p>
        </p:txBody>
      </p:sp>
    </p:spTree>
    <p:extLst>
      <p:ext uri="{BB962C8B-B14F-4D97-AF65-F5344CB8AC3E}">
        <p14:creationId xmlns:p14="http://schemas.microsoft.com/office/powerpoint/2010/main" val="28931598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sz="4400" dirty="0"/>
              <a:t>IKV-d hoolduses ja planeerimata parandustöödes</a:t>
            </a:r>
            <a:endParaRPr lang="en-US" sz="4400" dirty="0"/>
          </a:p>
        </p:txBody>
      </p:sp>
      <p:sp>
        <p:nvSpPr>
          <p:cNvPr id="3" name="Subtitle 2"/>
          <p:cNvSpPr>
            <a:spLocks noGrp="1"/>
          </p:cNvSpPr>
          <p:nvPr>
            <p:ph type="subTitle" idx="1"/>
          </p:nvPr>
        </p:nvSpPr>
        <p:spPr/>
        <p:txBody>
          <a:bodyPr/>
          <a:lstStyle/>
          <a:p>
            <a:r>
              <a:rPr lang="en-US" dirty="0"/>
              <a:t>Forest </a:t>
            </a:r>
            <a:r>
              <a:rPr lang="et-EE" dirty="0"/>
              <a:t>divisjon</a:t>
            </a:r>
            <a:endParaRPr lang="en-US" dirty="0"/>
          </a:p>
        </p:txBody>
      </p:sp>
      <p:pic>
        <p:nvPicPr>
          <p:cNvPr id="8" name="Picture 7">
            <a:extLst>
              <a:ext uri="{FF2B5EF4-FFF2-40B4-BE49-F238E27FC236}">
                <a16:creationId xmlns:a16="http://schemas.microsoft.com/office/drawing/2014/main" id="{73D917FE-11D8-4C2C-A545-2E0AC5CC6E6E}"/>
              </a:ext>
            </a:extLst>
          </p:cNvPr>
          <p:cNvPicPr>
            <a:picLocks noChangeAspect="1"/>
          </p:cNvPicPr>
          <p:nvPr/>
        </p:nvPicPr>
        <p:blipFill>
          <a:blip r:embed="rId3"/>
          <a:stretch>
            <a:fillRect/>
          </a:stretch>
        </p:blipFill>
        <p:spPr>
          <a:xfrm>
            <a:off x="9437752" y="2372767"/>
            <a:ext cx="2013221" cy="2084838"/>
          </a:xfrm>
          <a:prstGeom prst="rect">
            <a:avLst/>
          </a:prstGeom>
        </p:spPr>
      </p:pic>
    </p:spTree>
    <p:extLst>
      <p:ext uri="{BB962C8B-B14F-4D97-AF65-F5344CB8AC3E}">
        <p14:creationId xmlns:p14="http://schemas.microsoft.com/office/powerpoint/2010/main" val="3521864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15</a:t>
            </a:fld>
            <a:endParaRPr lang="en-US" sz="1000" b="1" dirty="0"/>
          </a:p>
        </p:txBody>
      </p:sp>
      <p:sp>
        <p:nvSpPr>
          <p:cNvPr id="23" name="Rectangle 22"/>
          <p:cNvSpPr/>
          <p:nvPr/>
        </p:nvSpPr>
        <p:spPr>
          <a:xfrm>
            <a:off x="3592456" y="2384834"/>
            <a:ext cx="1037463" cy="276999"/>
          </a:xfrm>
          <a:prstGeom prst="rect">
            <a:avLst/>
          </a:prstGeom>
        </p:spPr>
        <p:txBody>
          <a:bodyPr wrap="none">
            <a:spAutoFit/>
          </a:bodyPr>
          <a:lstStyle/>
          <a:p>
            <a:pPr algn="ctr">
              <a:defRPr/>
            </a:pPr>
            <a:r>
              <a:rPr lang="et-EE" sz="1200" b="1" cap="all" dirty="0">
                <a:solidFill>
                  <a:schemeClr val="tx2"/>
                </a:solidFill>
                <a:ea typeface="Times New Roman"/>
                <a:cs typeface="Times New Roman"/>
              </a:rPr>
              <a:t>Jalanõud</a:t>
            </a:r>
            <a:endParaRPr lang="en-US" sz="1200" b="1" cap="all" dirty="0">
              <a:solidFill>
                <a:schemeClr val="tx2"/>
              </a:solidFill>
              <a:ea typeface="Times New Roman"/>
              <a:cs typeface="Times New Roman"/>
            </a:endParaRPr>
          </a:p>
        </p:txBody>
      </p:sp>
      <p:sp>
        <p:nvSpPr>
          <p:cNvPr id="25" name="Rectangle 24"/>
          <p:cNvSpPr/>
          <p:nvPr/>
        </p:nvSpPr>
        <p:spPr>
          <a:xfrm>
            <a:off x="7023722" y="2195652"/>
            <a:ext cx="1412100" cy="461665"/>
          </a:xfrm>
          <a:prstGeom prst="rect">
            <a:avLst/>
          </a:prstGeom>
        </p:spPr>
        <p:txBody>
          <a:bodyPr wrap="square">
            <a:spAutoFit/>
          </a:bodyPr>
          <a:lstStyle/>
          <a:p>
            <a:pPr algn="ctr">
              <a:defRPr/>
            </a:pPr>
            <a:r>
              <a:rPr lang="et-EE" sz="1200" b="1" cap="all" dirty="0">
                <a:solidFill>
                  <a:schemeClr val="tx2"/>
                </a:solidFill>
                <a:ea typeface="Times New Roman"/>
                <a:cs typeface="Times New Roman"/>
              </a:rPr>
              <a:t>Silmade kaitse</a:t>
            </a:r>
            <a:endParaRPr lang="en-US" sz="1200" b="1" cap="all" dirty="0">
              <a:solidFill>
                <a:schemeClr val="tx2"/>
              </a:solidFill>
              <a:ea typeface="Times New Roman"/>
              <a:cs typeface="Times New Roman"/>
            </a:endParaRPr>
          </a:p>
        </p:txBody>
      </p:sp>
      <p:sp>
        <p:nvSpPr>
          <p:cNvPr id="26" name="Rectangle 25"/>
          <p:cNvSpPr/>
          <p:nvPr/>
        </p:nvSpPr>
        <p:spPr>
          <a:xfrm>
            <a:off x="8308499" y="2186023"/>
            <a:ext cx="1439336" cy="276999"/>
          </a:xfrm>
          <a:prstGeom prst="rect">
            <a:avLst/>
          </a:prstGeom>
        </p:spPr>
        <p:txBody>
          <a:bodyPr wrap="square">
            <a:spAutoFit/>
          </a:bodyPr>
          <a:lstStyle/>
          <a:p>
            <a:pPr algn="ctr">
              <a:defRPr/>
            </a:pPr>
            <a:r>
              <a:rPr lang="et-EE" sz="1200" b="1" cap="all" dirty="0">
                <a:solidFill>
                  <a:schemeClr val="tx2"/>
                </a:solidFill>
                <a:ea typeface="Times New Roman"/>
                <a:cs typeface="Times New Roman"/>
              </a:rPr>
              <a:t>kuulmiskaitse</a:t>
            </a:r>
            <a:endParaRPr lang="en-US" sz="1200" b="1" cap="all" dirty="0">
              <a:solidFill>
                <a:schemeClr val="tx2"/>
              </a:solidFill>
              <a:ea typeface="Times New Roman"/>
              <a:cs typeface="Times New Roman"/>
            </a:endParaRPr>
          </a:p>
        </p:txBody>
      </p:sp>
      <p:cxnSp>
        <p:nvCxnSpPr>
          <p:cNvPr id="27" name="Straight Connector 26"/>
          <p:cNvCxnSpPr/>
          <p:nvPr/>
        </p:nvCxnSpPr>
        <p:spPr>
          <a:xfrm rot="16200000" flipH="1">
            <a:off x="4762009" y="4038022"/>
            <a:ext cx="2419350" cy="119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5888054" y="4097131"/>
            <a:ext cx="2438400"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7163032" y="4144923"/>
            <a:ext cx="2418554" cy="158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2581273" y="3437518"/>
            <a:ext cx="716656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descr="Skyddsskor.jpg"/>
          <p:cNvPicPr>
            <a:picLocks noChangeAspect="1"/>
          </p:cNvPicPr>
          <p:nvPr/>
        </p:nvPicPr>
        <p:blipFill>
          <a:blip r:embed="rId3" cstate="print"/>
          <a:stretch>
            <a:fillRect/>
          </a:stretch>
        </p:blipFill>
        <p:spPr>
          <a:xfrm>
            <a:off x="3802273" y="2823618"/>
            <a:ext cx="513216" cy="513216"/>
          </a:xfrm>
          <a:prstGeom prst="rect">
            <a:avLst/>
          </a:prstGeom>
        </p:spPr>
      </p:pic>
      <p:sp>
        <p:nvSpPr>
          <p:cNvPr id="36" name="Rectangle 35"/>
          <p:cNvSpPr/>
          <p:nvPr/>
        </p:nvSpPr>
        <p:spPr>
          <a:xfrm>
            <a:off x="887683" y="457365"/>
            <a:ext cx="9635041" cy="107721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t-EE" sz="3200" b="1" cap="all" dirty="0">
                <a:solidFill>
                  <a:schemeClr val="bg1"/>
                </a:solidFill>
                <a:ea typeface="Times New Roman"/>
                <a:cs typeface="Times New Roman"/>
              </a:rPr>
              <a:t>IKV reeglid hoolduses ja planeerimata parandustöödes</a:t>
            </a:r>
            <a:endParaRPr lang="en-US" sz="105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4" cstate="print"/>
          <a:stretch>
            <a:fillRect/>
          </a:stretch>
        </p:blipFill>
        <p:spPr>
          <a:xfrm>
            <a:off x="4746209" y="4512980"/>
            <a:ext cx="554292" cy="554292"/>
          </a:xfrm>
          <a:prstGeom prst="rect">
            <a:avLst/>
          </a:prstGeom>
        </p:spPr>
      </p:pic>
      <p:sp>
        <p:nvSpPr>
          <p:cNvPr id="37" name="Rounded Rectangle 36"/>
          <p:cNvSpPr/>
          <p:nvPr/>
        </p:nvSpPr>
        <p:spPr>
          <a:xfrm>
            <a:off x="1453948" y="2912452"/>
            <a:ext cx="1764532" cy="4779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Keevitamine</a:t>
            </a:r>
            <a:endParaRPr lang="en-US" sz="1600" dirty="0"/>
          </a:p>
        </p:txBody>
      </p:sp>
      <p:sp>
        <p:nvSpPr>
          <p:cNvPr id="42" name="Rectangle 41"/>
          <p:cNvSpPr/>
          <p:nvPr/>
        </p:nvSpPr>
        <p:spPr>
          <a:xfrm>
            <a:off x="5893299" y="2360292"/>
            <a:ext cx="1257747" cy="276999"/>
          </a:xfrm>
          <a:prstGeom prst="rect">
            <a:avLst/>
          </a:prstGeom>
        </p:spPr>
        <p:txBody>
          <a:bodyPr wrap="square">
            <a:spAutoFit/>
          </a:bodyPr>
          <a:lstStyle/>
          <a:p>
            <a:pPr algn="ctr"/>
            <a:r>
              <a:rPr lang="et-EE" sz="1200" b="1" cap="all" dirty="0">
                <a:solidFill>
                  <a:schemeClr val="tx2"/>
                </a:solidFill>
                <a:ea typeface="Times New Roman"/>
                <a:cs typeface="Times New Roman"/>
              </a:rPr>
              <a:t>peakaitse</a:t>
            </a:r>
            <a:endParaRPr lang="en-US" sz="1200" b="1" cap="all" dirty="0">
              <a:solidFill>
                <a:schemeClr val="tx2"/>
              </a:solidFill>
              <a:ea typeface="Times New Roman"/>
              <a:cs typeface="Times New Roman"/>
            </a:endParaRPr>
          </a:p>
        </p:txBody>
      </p:sp>
      <p:cxnSp>
        <p:nvCxnSpPr>
          <p:cNvPr id="52" name="Straight Connector 51"/>
          <p:cNvCxnSpPr/>
          <p:nvPr/>
        </p:nvCxnSpPr>
        <p:spPr>
          <a:xfrm rot="16200000" flipH="1">
            <a:off x="3454162" y="4082439"/>
            <a:ext cx="2419350" cy="1192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79543" y="2378064"/>
            <a:ext cx="1040670" cy="276999"/>
          </a:xfrm>
          <a:prstGeom prst="rect">
            <a:avLst/>
          </a:prstGeom>
        </p:spPr>
        <p:txBody>
          <a:bodyPr wrap="none">
            <a:spAutoFit/>
          </a:bodyPr>
          <a:lstStyle/>
          <a:p>
            <a:pPr algn="ctr"/>
            <a:r>
              <a:rPr lang="et-EE" sz="1200" b="1" cap="all" dirty="0">
                <a:solidFill>
                  <a:schemeClr val="tx2"/>
                </a:solidFill>
                <a:ea typeface="Times New Roman"/>
                <a:cs typeface="Times New Roman"/>
              </a:rPr>
              <a:t>tööriided</a:t>
            </a:r>
            <a:endParaRPr lang="en-US" sz="1200" b="1" cap="all" dirty="0">
              <a:solidFill>
                <a:schemeClr val="tx2"/>
              </a:solidFill>
              <a:ea typeface="Times New Roman"/>
              <a:cs typeface="Times New Roman"/>
            </a:endParaRPr>
          </a:p>
        </p:txBody>
      </p:sp>
      <p:sp>
        <p:nvSpPr>
          <p:cNvPr id="9" name="TextBox 8"/>
          <p:cNvSpPr txBox="1"/>
          <p:nvPr/>
        </p:nvSpPr>
        <p:spPr>
          <a:xfrm>
            <a:off x="1112706" y="5207957"/>
            <a:ext cx="7885100" cy="110199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kumimoji="0" lang="et-EE" sz="1200" b="0" i="0" u="none" strike="noStrike" kern="1200" cap="none" spc="0" normalizeH="0" baseline="0" noProof="0" dirty="0">
                <a:ln>
                  <a:noFill/>
                </a:ln>
                <a:solidFill>
                  <a:prstClr val="black"/>
                </a:solidFill>
                <a:effectLst/>
                <a:uLnTx/>
                <a:uFillTx/>
                <a:latin typeface="Arial"/>
                <a:ea typeface="+mn-ea"/>
                <a:cs typeface="+mn-cs"/>
              </a:rPr>
              <a:t>Riskianalüüs ja ohutusjuhendid määravad täiendavad IKV-d</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lang="et-EE" sz="1200" dirty="0">
                <a:solidFill>
                  <a:prstClr val="black"/>
                </a:solidFill>
                <a:latin typeface="Arial"/>
              </a:rPr>
              <a:t>Jalanõud min klass </a:t>
            </a:r>
            <a:r>
              <a:rPr lang="en-US" sz="1200" dirty="0">
                <a:solidFill>
                  <a:schemeClr val="tx1"/>
                </a:solidFill>
              </a:rPr>
              <a:t>S3.</a:t>
            </a:r>
          </a:p>
          <a:p>
            <a:r>
              <a:rPr lang="et-EE" sz="1200" dirty="0">
                <a:solidFill>
                  <a:prstClr val="black"/>
                </a:solidFill>
              </a:rPr>
              <a:t>Tuli, sädemed, kemikaalide kasutamine, teravad servad ja kuumad osad nõuavad kaitsevahendeid </a:t>
            </a:r>
          </a:p>
          <a:p>
            <a:r>
              <a:rPr lang="et-EE" sz="1200" dirty="0">
                <a:solidFill>
                  <a:prstClr val="black"/>
                </a:solidFill>
              </a:rPr>
              <a:t>(nt tööriided, silmade kaitse).</a:t>
            </a:r>
          </a:p>
          <a:p>
            <a:r>
              <a:rPr lang="et-EE" sz="1200" dirty="0">
                <a:solidFill>
                  <a:prstClr val="black"/>
                </a:solidFill>
              </a:rPr>
              <a:t>Tuleohtlikes olukordades on vajalikud tulekindlad vahendid. Vastavalt masinatootja reeglitele tuleb kasutada turvarakmeid, kui töö on üle 2 m kõrgusel.</a:t>
            </a:r>
            <a:endParaRPr lang="en-US" sz="1200" dirty="0">
              <a:solidFill>
                <a:srgbClr val="FF0000"/>
              </a:solidFill>
            </a:endParaRPr>
          </a:p>
        </p:txBody>
      </p:sp>
      <p:sp>
        <p:nvSpPr>
          <p:cNvPr id="32" name="Rounded Rectangle 36">
            <a:extLst>
              <a:ext uri="{FF2B5EF4-FFF2-40B4-BE49-F238E27FC236}">
                <a16:creationId xmlns:a16="http://schemas.microsoft.com/office/drawing/2014/main" id="{6851ADE9-CEEB-4877-B6BF-31572BDD3762}"/>
              </a:ext>
            </a:extLst>
          </p:cNvPr>
          <p:cNvSpPr/>
          <p:nvPr/>
        </p:nvSpPr>
        <p:spPr>
          <a:xfrm>
            <a:off x="1453948" y="3552092"/>
            <a:ext cx="1764532" cy="7822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Töö õli- ja hüdraulikasüsteemi-</a:t>
            </a:r>
            <a:r>
              <a:rPr lang="et-EE" sz="1200" dirty="0" err="1"/>
              <a:t>dega</a:t>
            </a:r>
            <a:endParaRPr lang="en-US" sz="1200" dirty="0"/>
          </a:p>
        </p:txBody>
      </p:sp>
      <p:sp>
        <p:nvSpPr>
          <p:cNvPr id="35" name="Rounded Rectangle 36">
            <a:extLst>
              <a:ext uri="{FF2B5EF4-FFF2-40B4-BE49-F238E27FC236}">
                <a16:creationId xmlns:a16="http://schemas.microsoft.com/office/drawing/2014/main" id="{459667C0-7AE9-4422-AE04-83A8C28A2C75}"/>
              </a:ext>
            </a:extLst>
          </p:cNvPr>
          <p:cNvSpPr/>
          <p:nvPr/>
        </p:nvSpPr>
        <p:spPr>
          <a:xfrm>
            <a:off x="1441771" y="4447686"/>
            <a:ext cx="1764532" cy="6353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Lihvimine, puurimine</a:t>
            </a:r>
            <a:endParaRPr lang="en-US" sz="1600" dirty="0"/>
          </a:p>
        </p:txBody>
      </p:sp>
      <p:cxnSp>
        <p:nvCxnSpPr>
          <p:cNvPr id="38" name="Straight Connector 37">
            <a:extLst>
              <a:ext uri="{FF2B5EF4-FFF2-40B4-BE49-F238E27FC236}">
                <a16:creationId xmlns:a16="http://schemas.microsoft.com/office/drawing/2014/main" id="{74D62EDF-D6A1-4D10-AB21-16B84130CF32}"/>
              </a:ext>
            </a:extLst>
          </p:cNvPr>
          <p:cNvCxnSpPr>
            <a:cxnSpLocks/>
          </p:cNvCxnSpPr>
          <p:nvPr/>
        </p:nvCxnSpPr>
        <p:spPr>
          <a:xfrm>
            <a:off x="2581273" y="4376844"/>
            <a:ext cx="716656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1" name="Picture 40" descr="Skyddsklader.jpg">
            <a:extLst>
              <a:ext uri="{FF2B5EF4-FFF2-40B4-BE49-F238E27FC236}">
                <a16:creationId xmlns:a16="http://schemas.microsoft.com/office/drawing/2014/main" id="{10E3A629-7CC8-41C4-A483-FE9B5AB9C60D}"/>
              </a:ext>
            </a:extLst>
          </p:cNvPr>
          <p:cNvPicPr>
            <a:picLocks noChangeAspect="1"/>
          </p:cNvPicPr>
          <p:nvPr/>
        </p:nvPicPr>
        <p:blipFill>
          <a:blip r:embed="rId4" cstate="print"/>
          <a:stretch>
            <a:fillRect/>
          </a:stretch>
        </p:blipFill>
        <p:spPr>
          <a:xfrm>
            <a:off x="4778930" y="2841591"/>
            <a:ext cx="513214" cy="513214"/>
          </a:xfrm>
          <a:prstGeom prst="rect">
            <a:avLst/>
          </a:prstGeom>
        </p:spPr>
      </p:pic>
      <p:pic>
        <p:nvPicPr>
          <p:cNvPr id="50" name="Picture 49" descr="Skyddsglasogon.jpg">
            <a:extLst>
              <a:ext uri="{FF2B5EF4-FFF2-40B4-BE49-F238E27FC236}">
                <a16:creationId xmlns:a16="http://schemas.microsoft.com/office/drawing/2014/main" id="{476C681C-5A05-4707-B8B6-74FE865BCD5D}"/>
              </a:ext>
            </a:extLst>
          </p:cNvPr>
          <p:cNvPicPr>
            <a:picLocks noChangeAspect="1"/>
          </p:cNvPicPr>
          <p:nvPr/>
        </p:nvPicPr>
        <p:blipFill>
          <a:blip r:embed="rId5" cstate="print"/>
          <a:stretch>
            <a:fillRect/>
          </a:stretch>
        </p:blipFill>
        <p:spPr>
          <a:xfrm>
            <a:off x="7487671" y="3608262"/>
            <a:ext cx="545213" cy="545213"/>
          </a:xfrm>
          <a:prstGeom prst="rect">
            <a:avLst/>
          </a:prstGeom>
        </p:spPr>
      </p:pic>
      <p:sp>
        <p:nvSpPr>
          <p:cNvPr id="54" name="TextBox 53">
            <a:hlinkClick r:id="rId6" action="ppaction://hlinksldjump"/>
            <a:extLst>
              <a:ext uri="{FF2B5EF4-FFF2-40B4-BE49-F238E27FC236}">
                <a16:creationId xmlns:a16="http://schemas.microsoft.com/office/drawing/2014/main" id="{AB09EC02-5FF4-413B-AD6A-5F933428AB68}"/>
              </a:ext>
            </a:extLst>
          </p:cNvPr>
          <p:cNvSpPr txBox="1"/>
          <p:nvPr/>
        </p:nvSpPr>
        <p:spPr>
          <a:xfrm>
            <a:off x="3038475"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sp>
        <p:nvSpPr>
          <p:cNvPr id="3" name="TextBox 2">
            <a:extLst>
              <a:ext uri="{FF2B5EF4-FFF2-40B4-BE49-F238E27FC236}">
                <a16:creationId xmlns:a16="http://schemas.microsoft.com/office/drawing/2014/main" id="{7F46A1AF-2E4F-49CB-8FBA-66F04A1F95B0}"/>
              </a:ext>
            </a:extLst>
          </p:cNvPr>
          <p:cNvSpPr txBox="1"/>
          <p:nvPr/>
        </p:nvSpPr>
        <p:spPr>
          <a:xfrm>
            <a:off x="9733418" y="2458875"/>
            <a:ext cx="2444165" cy="769441"/>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t-EE" sz="1100" dirty="0"/>
              <a:t>Süttimiskindlad IKV-d vajalikud</a:t>
            </a:r>
            <a:endParaRPr lang="en-US" sz="1100" dirty="0"/>
          </a:p>
          <a:p>
            <a:pPr marL="285750" indent="-285750">
              <a:buFont typeface="Arial" panose="020B0604020202020204" pitchFamily="34" charset="0"/>
              <a:buChar char="•"/>
            </a:pPr>
            <a:r>
              <a:rPr lang="et-EE" sz="1100" dirty="0"/>
              <a:t>Tulekindlad vahendid</a:t>
            </a:r>
            <a:endParaRPr lang="en-US" sz="1100" dirty="0"/>
          </a:p>
          <a:p>
            <a:pPr marL="285750" indent="-285750">
              <a:buFont typeface="Arial" panose="020B0604020202020204" pitchFamily="34" charset="0"/>
              <a:buChar char="•"/>
            </a:pPr>
            <a:r>
              <a:rPr lang="et-EE" sz="1100" dirty="0"/>
              <a:t>Keskenduge kuumadele sädemetele</a:t>
            </a:r>
            <a:endParaRPr lang="en-US" sz="1100" dirty="0"/>
          </a:p>
        </p:txBody>
      </p:sp>
      <p:pic>
        <p:nvPicPr>
          <p:cNvPr id="5" name="Graphic 4" descr="Fire">
            <a:extLst>
              <a:ext uri="{FF2B5EF4-FFF2-40B4-BE49-F238E27FC236}">
                <a16:creationId xmlns:a16="http://schemas.microsoft.com/office/drawing/2014/main" id="{259D4789-4D61-4586-AB4B-4FFA64A0C1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1138" y="2729324"/>
            <a:ext cx="520297" cy="520297"/>
          </a:xfrm>
          <a:prstGeom prst="rect">
            <a:avLst/>
          </a:prstGeom>
        </p:spPr>
      </p:pic>
      <p:sp>
        <p:nvSpPr>
          <p:cNvPr id="56" name="TextBox 55">
            <a:extLst>
              <a:ext uri="{FF2B5EF4-FFF2-40B4-BE49-F238E27FC236}">
                <a16:creationId xmlns:a16="http://schemas.microsoft.com/office/drawing/2014/main" id="{24051A8D-E87B-4543-904A-8FC830EC0039}"/>
              </a:ext>
            </a:extLst>
          </p:cNvPr>
          <p:cNvSpPr txBox="1"/>
          <p:nvPr/>
        </p:nvSpPr>
        <p:spPr>
          <a:xfrm>
            <a:off x="887683" y="1568944"/>
            <a:ext cx="9563485" cy="55716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285750" indent="-285750">
              <a:buFont typeface="Arial" panose="020B0604020202020204" pitchFamily="34" charset="0"/>
              <a:buChar char="•"/>
            </a:pPr>
            <a:r>
              <a:rPr lang="et-EE" sz="1400" dirty="0">
                <a:solidFill>
                  <a:schemeClr val="tx1"/>
                </a:solidFill>
              </a:rPr>
              <a:t>Enne hooldus- ja remonditoiminguid vaadake üle võimalikud riskid ja vajalikud vahendid</a:t>
            </a:r>
            <a:endParaRPr lang="en-US" sz="1400" dirty="0">
              <a:solidFill>
                <a:schemeClr val="tx1"/>
              </a:solidFill>
            </a:endParaRPr>
          </a:p>
          <a:p>
            <a:pPr marL="285750" indent="-285750">
              <a:buFont typeface="Arial" panose="020B0604020202020204" pitchFamily="34" charset="0"/>
              <a:buChar char="•"/>
            </a:pPr>
            <a:r>
              <a:rPr lang="et-EE" sz="1400" dirty="0">
                <a:solidFill>
                  <a:schemeClr val="tx1"/>
                </a:solidFill>
              </a:rPr>
              <a:t>Keskenduge müra, lendavate osakeste, kemikaalide ja õlide ning tulekaitsega seotud riskidele</a:t>
            </a:r>
            <a:endParaRPr lang="en-US" sz="1400" dirty="0">
              <a:solidFill>
                <a:schemeClr val="tx1"/>
              </a:solidFill>
            </a:endParaRPr>
          </a:p>
        </p:txBody>
      </p:sp>
      <p:sp>
        <p:nvSpPr>
          <p:cNvPr id="57" name="TextBox 56">
            <a:extLst>
              <a:ext uri="{FF2B5EF4-FFF2-40B4-BE49-F238E27FC236}">
                <a16:creationId xmlns:a16="http://schemas.microsoft.com/office/drawing/2014/main" id="{596492F7-C670-49C8-8CE5-1685E85EB248}"/>
              </a:ext>
            </a:extLst>
          </p:cNvPr>
          <p:cNvSpPr txBox="1"/>
          <p:nvPr/>
        </p:nvSpPr>
        <p:spPr>
          <a:xfrm>
            <a:off x="9576906" y="4455520"/>
            <a:ext cx="2584553" cy="938719"/>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t-EE" sz="1100" dirty="0"/>
              <a:t>Keskenduge kuumadele sädemetele</a:t>
            </a:r>
            <a:endParaRPr lang="en-US" sz="1100" dirty="0"/>
          </a:p>
          <a:p>
            <a:pPr marL="285750" indent="-285750">
              <a:buFont typeface="Arial" panose="020B0604020202020204" pitchFamily="34" charset="0"/>
              <a:buChar char="•"/>
            </a:pPr>
            <a:r>
              <a:rPr lang="et-EE" sz="1100" dirty="0"/>
              <a:t>Tulekindlad vahendid</a:t>
            </a:r>
            <a:endParaRPr lang="en-US" sz="1100" dirty="0"/>
          </a:p>
          <a:p>
            <a:pPr marL="285750" indent="-285750">
              <a:buFont typeface="Arial" panose="020B0604020202020204" pitchFamily="34" charset="0"/>
              <a:buChar char="•"/>
            </a:pPr>
            <a:r>
              <a:rPr lang="et-EE" sz="1100" dirty="0"/>
              <a:t>Süttimiskindlad IKV-d vajalikud (tuletööde korral)</a:t>
            </a:r>
            <a:endParaRPr lang="en-US" sz="1100" dirty="0"/>
          </a:p>
        </p:txBody>
      </p:sp>
      <p:pic>
        <p:nvPicPr>
          <p:cNvPr id="6" name="Picture 5">
            <a:extLst>
              <a:ext uri="{FF2B5EF4-FFF2-40B4-BE49-F238E27FC236}">
                <a16:creationId xmlns:a16="http://schemas.microsoft.com/office/drawing/2014/main" id="{CB0C0B72-6508-4B49-BB88-6F303CAE2863}"/>
              </a:ext>
            </a:extLst>
          </p:cNvPr>
          <p:cNvPicPr>
            <a:picLocks noChangeAspect="1"/>
          </p:cNvPicPr>
          <p:nvPr/>
        </p:nvPicPr>
        <p:blipFill>
          <a:blip r:embed="rId9"/>
          <a:stretch>
            <a:fillRect/>
          </a:stretch>
        </p:blipFill>
        <p:spPr>
          <a:xfrm>
            <a:off x="7551347" y="2684900"/>
            <a:ext cx="442829" cy="444860"/>
          </a:xfrm>
          <a:prstGeom prst="rect">
            <a:avLst/>
          </a:prstGeom>
        </p:spPr>
      </p:pic>
      <p:pic>
        <p:nvPicPr>
          <p:cNvPr id="2052" name="Picture 4" descr="Flammability of Children&amp;#39;s Costumes – is new legislation required? – Track  Record Global">
            <a:extLst>
              <a:ext uri="{FF2B5EF4-FFF2-40B4-BE49-F238E27FC236}">
                <a16:creationId xmlns:a16="http://schemas.microsoft.com/office/drawing/2014/main" id="{FF0F415D-B139-4294-A963-A01E9BEA4D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1984" y="1612759"/>
            <a:ext cx="496165" cy="496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895428A-4A2A-4258-AC25-9A0F02F05299}"/>
              </a:ext>
            </a:extLst>
          </p:cNvPr>
          <p:cNvPicPr>
            <a:picLocks noChangeAspect="1"/>
          </p:cNvPicPr>
          <p:nvPr/>
        </p:nvPicPr>
        <p:blipFill>
          <a:blip r:embed="rId11"/>
          <a:stretch>
            <a:fillRect/>
          </a:stretch>
        </p:blipFill>
        <p:spPr>
          <a:xfrm>
            <a:off x="8615619" y="3623841"/>
            <a:ext cx="718771" cy="654881"/>
          </a:xfrm>
          <a:prstGeom prst="rect">
            <a:avLst/>
          </a:prstGeom>
        </p:spPr>
      </p:pic>
      <p:pic>
        <p:nvPicPr>
          <p:cNvPr id="10" name="Picture 9">
            <a:extLst>
              <a:ext uri="{FF2B5EF4-FFF2-40B4-BE49-F238E27FC236}">
                <a16:creationId xmlns:a16="http://schemas.microsoft.com/office/drawing/2014/main" id="{291FF35D-1E1D-4E69-B69C-861FA5AAE7A8}"/>
              </a:ext>
            </a:extLst>
          </p:cNvPr>
          <p:cNvPicPr>
            <a:picLocks noChangeAspect="1"/>
          </p:cNvPicPr>
          <p:nvPr/>
        </p:nvPicPr>
        <p:blipFill>
          <a:blip r:embed="rId11"/>
          <a:stretch>
            <a:fillRect/>
          </a:stretch>
        </p:blipFill>
        <p:spPr>
          <a:xfrm>
            <a:off x="8437475" y="2724731"/>
            <a:ext cx="737512" cy="671956"/>
          </a:xfrm>
          <a:prstGeom prst="rect">
            <a:avLst/>
          </a:prstGeom>
        </p:spPr>
      </p:pic>
      <p:pic>
        <p:nvPicPr>
          <p:cNvPr id="58" name="Picture 8" descr="Hand Protection Symbol - Safety Gloves Symbol, HD Png Download ,  Transparent Png Image - PNGitem">
            <a:extLst>
              <a:ext uri="{FF2B5EF4-FFF2-40B4-BE49-F238E27FC236}">
                <a16:creationId xmlns:a16="http://schemas.microsoft.com/office/drawing/2014/main" id="{B2C948D6-7BE2-4CCD-A400-70E3B080EA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54783" y="2834373"/>
            <a:ext cx="515146" cy="53845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Hand Protection Symbol - Safety Gloves Symbol, HD Png Download ,  Transparent Png Image - PNGitem">
            <a:extLst>
              <a:ext uri="{FF2B5EF4-FFF2-40B4-BE49-F238E27FC236}">
                <a16:creationId xmlns:a16="http://schemas.microsoft.com/office/drawing/2014/main" id="{FB0E5451-10A8-4895-8E38-B590969A9B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1840" y="3678822"/>
            <a:ext cx="554145" cy="5792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Hand Protection Symbol - Safety Gloves Symbol, HD Png Download ,  Transparent Png Image - PNGitem">
            <a:extLst>
              <a:ext uri="{FF2B5EF4-FFF2-40B4-BE49-F238E27FC236}">
                <a16:creationId xmlns:a16="http://schemas.microsoft.com/office/drawing/2014/main" id="{5C7AB3A0-DD5B-4868-A931-0A17BF7DE4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8969" y="4507822"/>
            <a:ext cx="554145" cy="57921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65298470-880E-45A4-99BF-F7A73755AC6A}"/>
              </a:ext>
            </a:extLst>
          </p:cNvPr>
          <p:cNvPicPr>
            <a:picLocks noChangeAspect="1"/>
          </p:cNvPicPr>
          <p:nvPr/>
        </p:nvPicPr>
        <p:blipFill>
          <a:blip r:embed="rId13"/>
          <a:stretch>
            <a:fillRect/>
          </a:stretch>
        </p:blipFill>
        <p:spPr>
          <a:xfrm>
            <a:off x="3708903" y="3615306"/>
            <a:ext cx="711117" cy="692727"/>
          </a:xfrm>
          <a:prstGeom prst="rect">
            <a:avLst/>
          </a:prstGeom>
        </p:spPr>
      </p:pic>
      <p:pic>
        <p:nvPicPr>
          <p:cNvPr id="62" name="Picture 61">
            <a:extLst>
              <a:ext uri="{FF2B5EF4-FFF2-40B4-BE49-F238E27FC236}">
                <a16:creationId xmlns:a16="http://schemas.microsoft.com/office/drawing/2014/main" id="{32CD813C-976D-4572-91CF-5E6DEC5A911E}"/>
              </a:ext>
            </a:extLst>
          </p:cNvPr>
          <p:cNvPicPr>
            <a:picLocks noChangeAspect="1"/>
          </p:cNvPicPr>
          <p:nvPr/>
        </p:nvPicPr>
        <p:blipFill>
          <a:blip r:embed="rId13"/>
          <a:stretch>
            <a:fillRect/>
          </a:stretch>
        </p:blipFill>
        <p:spPr>
          <a:xfrm>
            <a:off x="3696726" y="4441622"/>
            <a:ext cx="711117" cy="692727"/>
          </a:xfrm>
          <a:prstGeom prst="rect">
            <a:avLst/>
          </a:prstGeom>
        </p:spPr>
      </p:pic>
      <p:pic>
        <p:nvPicPr>
          <p:cNvPr id="63" name="Picture 62">
            <a:extLst>
              <a:ext uri="{FF2B5EF4-FFF2-40B4-BE49-F238E27FC236}">
                <a16:creationId xmlns:a16="http://schemas.microsoft.com/office/drawing/2014/main" id="{F0F612B0-7712-4D80-B1F8-8C62BBEE4E32}"/>
              </a:ext>
            </a:extLst>
          </p:cNvPr>
          <p:cNvPicPr>
            <a:picLocks noChangeAspect="1"/>
          </p:cNvPicPr>
          <p:nvPr/>
        </p:nvPicPr>
        <p:blipFill>
          <a:blip r:embed="rId14"/>
          <a:stretch>
            <a:fillRect/>
          </a:stretch>
        </p:blipFill>
        <p:spPr>
          <a:xfrm>
            <a:off x="6216473" y="4472580"/>
            <a:ext cx="678046" cy="625888"/>
          </a:xfrm>
          <a:prstGeom prst="rect">
            <a:avLst/>
          </a:prstGeom>
        </p:spPr>
      </p:pic>
      <p:pic>
        <p:nvPicPr>
          <p:cNvPr id="64" name="Picture 63">
            <a:extLst>
              <a:ext uri="{FF2B5EF4-FFF2-40B4-BE49-F238E27FC236}">
                <a16:creationId xmlns:a16="http://schemas.microsoft.com/office/drawing/2014/main" id="{A236D6A8-DF9E-4D45-A137-0A9C28F4EB0E}"/>
              </a:ext>
            </a:extLst>
          </p:cNvPr>
          <p:cNvPicPr>
            <a:picLocks noChangeAspect="1"/>
          </p:cNvPicPr>
          <p:nvPr/>
        </p:nvPicPr>
        <p:blipFill>
          <a:blip r:embed="rId14"/>
          <a:stretch>
            <a:fillRect/>
          </a:stretch>
        </p:blipFill>
        <p:spPr>
          <a:xfrm>
            <a:off x="6228650" y="3609317"/>
            <a:ext cx="678046" cy="625888"/>
          </a:xfrm>
          <a:prstGeom prst="rect">
            <a:avLst/>
          </a:prstGeom>
        </p:spPr>
      </p:pic>
      <p:pic>
        <p:nvPicPr>
          <p:cNvPr id="66" name="Picture 65" descr="Skyddsklader.jpg">
            <a:extLst>
              <a:ext uri="{FF2B5EF4-FFF2-40B4-BE49-F238E27FC236}">
                <a16:creationId xmlns:a16="http://schemas.microsoft.com/office/drawing/2014/main" id="{2487E38D-EF73-41F3-8445-02F76F32B328}"/>
              </a:ext>
            </a:extLst>
          </p:cNvPr>
          <p:cNvPicPr>
            <a:picLocks noChangeAspect="1"/>
          </p:cNvPicPr>
          <p:nvPr/>
        </p:nvPicPr>
        <p:blipFill>
          <a:blip r:embed="rId4" cstate="print"/>
          <a:stretch>
            <a:fillRect/>
          </a:stretch>
        </p:blipFill>
        <p:spPr>
          <a:xfrm>
            <a:off x="4721478" y="3646153"/>
            <a:ext cx="552216" cy="552216"/>
          </a:xfrm>
          <a:prstGeom prst="rect">
            <a:avLst/>
          </a:prstGeom>
        </p:spPr>
      </p:pic>
      <p:pic>
        <p:nvPicPr>
          <p:cNvPr id="45" name="Picture 2" descr="Safety sign General warning | 300 * 264 mm">
            <a:extLst>
              <a:ext uri="{FF2B5EF4-FFF2-40B4-BE49-F238E27FC236}">
                <a16:creationId xmlns:a16="http://schemas.microsoft.com/office/drawing/2014/main" id="{9CF70A43-2A18-442C-896F-3A63BFC5CD9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710" y="5479598"/>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97731C-B9C4-4F09-A62E-14A0941D3E5C}"/>
              </a:ext>
            </a:extLst>
          </p:cNvPr>
          <p:cNvPicPr>
            <a:picLocks noChangeAspect="1"/>
          </p:cNvPicPr>
          <p:nvPr/>
        </p:nvPicPr>
        <p:blipFill>
          <a:blip r:embed="rId16"/>
          <a:stretch>
            <a:fillRect/>
          </a:stretch>
        </p:blipFill>
        <p:spPr>
          <a:xfrm>
            <a:off x="575791" y="2866704"/>
            <a:ext cx="737512" cy="570814"/>
          </a:xfrm>
          <a:prstGeom prst="rect">
            <a:avLst/>
          </a:prstGeom>
        </p:spPr>
      </p:pic>
      <p:pic>
        <p:nvPicPr>
          <p:cNvPr id="47" name="Picture 46" descr="Skyddsglasogon.jpg">
            <a:extLst>
              <a:ext uri="{FF2B5EF4-FFF2-40B4-BE49-F238E27FC236}">
                <a16:creationId xmlns:a16="http://schemas.microsoft.com/office/drawing/2014/main" id="{26BF944A-C3C2-40B1-A877-42E455DDE36F}"/>
              </a:ext>
            </a:extLst>
          </p:cNvPr>
          <p:cNvPicPr>
            <a:picLocks noChangeAspect="1"/>
          </p:cNvPicPr>
          <p:nvPr/>
        </p:nvPicPr>
        <p:blipFill>
          <a:blip r:embed="rId5" cstate="print"/>
          <a:stretch>
            <a:fillRect/>
          </a:stretch>
        </p:blipFill>
        <p:spPr>
          <a:xfrm>
            <a:off x="7488005" y="4515833"/>
            <a:ext cx="545213" cy="545213"/>
          </a:xfrm>
          <a:prstGeom prst="rect">
            <a:avLst/>
          </a:prstGeom>
        </p:spPr>
      </p:pic>
      <p:pic>
        <p:nvPicPr>
          <p:cNvPr id="49" name="Picture 48">
            <a:extLst>
              <a:ext uri="{FF2B5EF4-FFF2-40B4-BE49-F238E27FC236}">
                <a16:creationId xmlns:a16="http://schemas.microsoft.com/office/drawing/2014/main" id="{AA6D5566-795B-4BFC-A5B3-AAD0B53FA44F}"/>
              </a:ext>
            </a:extLst>
          </p:cNvPr>
          <p:cNvPicPr>
            <a:picLocks noChangeAspect="1"/>
          </p:cNvPicPr>
          <p:nvPr/>
        </p:nvPicPr>
        <p:blipFill>
          <a:blip r:embed="rId11"/>
          <a:stretch>
            <a:fillRect/>
          </a:stretch>
        </p:blipFill>
        <p:spPr>
          <a:xfrm>
            <a:off x="8615619" y="4521604"/>
            <a:ext cx="718771" cy="654881"/>
          </a:xfrm>
          <a:prstGeom prst="rect">
            <a:avLst/>
          </a:prstGeom>
        </p:spPr>
      </p:pic>
      <p:pic>
        <p:nvPicPr>
          <p:cNvPr id="7" name="Picture 6">
            <a:extLst>
              <a:ext uri="{FF2B5EF4-FFF2-40B4-BE49-F238E27FC236}">
                <a16:creationId xmlns:a16="http://schemas.microsoft.com/office/drawing/2014/main" id="{638D0920-95B0-45C4-9B7C-7DC9FC21F2A7}"/>
              </a:ext>
            </a:extLst>
          </p:cNvPr>
          <p:cNvPicPr>
            <a:picLocks noChangeAspect="1"/>
          </p:cNvPicPr>
          <p:nvPr/>
        </p:nvPicPr>
        <p:blipFill>
          <a:blip r:embed="rId17"/>
          <a:stretch>
            <a:fillRect/>
          </a:stretch>
        </p:blipFill>
        <p:spPr>
          <a:xfrm>
            <a:off x="756655" y="3553118"/>
            <a:ext cx="515588" cy="781194"/>
          </a:xfrm>
          <a:prstGeom prst="rect">
            <a:avLst/>
          </a:prstGeom>
        </p:spPr>
      </p:pic>
      <p:pic>
        <p:nvPicPr>
          <p:cNvPr id="11" name="Picture 10">
            <a:extLst>
              <a:ext uri="{FF2B5EF4-FFF2-40B4-BE49-F238E27FC236}">
                <a16:creationId xmlns:a16="http://schemas.microsoft.com/office/drawing/2014/main" id="{A1EA549F-495C-48DA-B46A-A1BA47070D3E}"/>
              </a:ext>
            </a:extLst>
          </p:cNvPr>
          <p:cNvPicPr>
            <a:picLocks noChangeAspect="1"/>
          </p:cNvPicPr>
          <p:nvPr/>
        </p:nvPicPr>
        <p:blipFill>
          <a:blip r:embed="rId18"/>
          <a:stretch>
            <a:fillRect/>
          </a:stretch>
        </p:blipFill>
        <p:spPr>
          <a:xfrm>
            <a:off x="322649" y="4469410"/>
            <a:ext cx="1080917" cy="582346"/>
          </a:xfrm>
          <a:prstGeom prst="rect">
            <a:avLst/>
          </a:prstGeom>
        </p:spPr>
      </p:pic>
      <p:sp>
        <p:nvSpPr>
          <p:cNvPr id="2" name="TextBox 1">
            <a:extLst>
              <a:ext uri="{FF2B5EF4-FFF2-40B4-BE49-F238E27FC236}">
                <a16:creationId xmlns:a16="http://schemas.microsoft.com/office/drawing/2014/main" id="{CB21F848-9E9B-4F7A-BF49-BD648988129C}"/>
              </a:ext>
            </a:extLst>
          </p:cNvPr>
          <p:cNvSpPr txBox="1"/>
          <p:nvPr/>
        </p:nvSpPr>
        <p:spPr>
          <a:xfrm>
            <a:off x="7104477" y="3068693"/>
            <a:ext cx="1265055" cy="338554"/>
          </a:xfrm>
          <a:prstGeom prst="rect">
            <a:avLst/>
          </a:prstGeom>
          <a:noFill/>
        </p:spPr>
        <p:txBody>
          <a:bodyPr wrap="square" rtlCol="0">
            <a:spAutoFit/>
          </a:bodyPr>
          <a:lstStyle/>
          <a:p>
            <a:r>
              <a:rPr lang="et-EE" sz="800" dirty="0"/>
              <a:t>Kõik töötajad keevita- </a:t>
            </a:r>
            <a:r>
              <a:rPr lang="et-EE" sz="800" dirty="0" err="1"/>
              <a:t>miskoha</a:t>
            </a:r>
            <a:r>
              <a:rPr lang="et-EE" sz="800" dirty="0"/>
              <a:t> läheduses</a:t>
            </a:r>
            <a:endParaRPr lang="en-US" sz="800" dirty="0"/>
          </a:p>
        </p:txBody>
      </p:sp>
      <p:pic>
        <p:nvPicPr>
          <p:cNvPr id="51" name="Picture 50">
            <a:extLst>
              <a:ext uri="{FF2B5EF4-FFF2-40B4-BE49-F238E27FC236}">
                <a16:creationId xmlns:a16="http://schemas.microsoft.com/office/drawing/2014/main" id="{5336A686-5A59-4F3D-807C-FC6F10F4C2AF}"/>
              </a:ext>
            </a:extLst>
          </p:cNvPr>
          <p:cNvPicPr>
            <a:picLocks noChangeAspect="1"/>
          </p:cNvPicPr>
          <p:nvPr/>
        </p:nvPicPr>
        <p:blipFill>
          <a:blip r:embed="rId19"/>
          <a:stretch>
            <a:fillRect/>
          </a:stretch>
        </p:blipFill>
        <p:spPr>
          <a:xfrm>
            <a:off x="8476184" y="5645721"/>
            <a:ext cx="613773" cy="599914"/>
          </a:xfrm>
          <a:prstGeom prst="rect">
            <a:avLst/>
          </a:prstGeom>
        </p:spPr>
      </p:pic>
    </p:spTree>
    <p:extLst>
      <p:ext uri="{BB962C8B-B14F-4D97-AF65-F5344CB8AC3E}">
        <p14:creationId xmlns:p14="http://schemas.microsoft.com/office/powerpoint/2010/main" val="34182586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hlinkClick r:id="rId2" action="ppaction://hlinksldjump"/>
            <a:extLst>
              <a:ext uri="{FF2B5EF4-FFF2-40B4-BE49-F238E27FC236}">
                <a16:creationId xmlns:a16="http://schemas.microsoft.com/office/drawing/2014/main" id="{6A0321CC-7C4A-48E4-8EFB-C8E48588557D}"/>
              </a:ext>
            </a:extLst>
          </p:cNvPr>
          <p:cNvSpPr/>
          <p:nvPr/>
        </p:nvSpPr>
        <p:spPr>
          <a:xfrm>
            <a:off x="5174972"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C05FDA-1205-4222-ABF1-CBDEE2A329D6}"/>
              </a:ext>
            </a:extLst>
          </p:cNvPr>
          <p:cNvSpPr>
            <a:spLocks noGrp="1"/>
          </p:cNvSpPr>
          <p:nvPr>
            <p:ph type="title"/>
          </p:nvPr>
        </p:nvSpPr>
        <p:spPr>
          <a:xfrm>
            <a:off x="550864" y="641351"/>
            <a:ext cx="8666968" cy="559891"/>
          </a:xfrm>
        </p:spPr>
        <p:txBody>
          <a:bodyPr/>
          <a:lstStyle/>
          <a:p>
            <a:r>
              <a:rPr lang="et-EE" dirty="0">
                <a:solidFill>
                  <a:schemeClr val="accent3"/>
                </a:solidFill>
              </a:rPr>
              <a:t>Muud ohutusjuhised ja soovitused</a:t>
            </a:r>
            <a:endParaRPr lang="fi-FI" dirty="0">
              <a:solidFill>
                <a:schemeClr val="accent3"/>
              </a:solidFill>
            </a:endParaRPr>
          </a:p>
        </p:txBody>
      </p:sp>
      <p:sp>
        <p:nvSpPr>
          <p:cNvPr id="6" name="Slide Number Placeholder 5">
            <a:extLst>
              <a:ext uri="{FF2B5EF4-FFF2-40B4-BE49-F238E27FC236}">
                <a16:creationId xmlns:a16="http://schemas.microsoft.com/office/drawing/2014/main" id="{8FC8B252-A046-4DD1-8D4D-EE9FEB267754}"/>
              </a:ext>
            </a:extLst>
          </p:cNvPr>
          <p:cNvSpPr>
            <a:spLocks noGrp="1"/>
          </p:cNvSpPr>
          <p:nvPr>
            <p:ph type="sldNum" sz="quarter" idx="12"/>
          </p:nvPr>
        </p:nvSpPr>
        <p:spPr/>
        <p:txBody>
          <a:bodyPr/>
          <a:lstStyle/>
          <a:p>
            <a:fld id="{FB11BD77-5CEB-4A67-B6FA-87C329E83F86}" type="slidenum">
              <a:rPr lang="en-US" smtClean="0"/>
              <a:t>16</a:t>
            </a:fld>
            <a:endParaRPr lang="en-US" dirty="0"/>
          </a:p>
        </p:txBody>
      </p:sp>
      <p:sp>
        <p:nvSpPr>
          <p:cNvPr id="7" name="Rectangle: Rounded Corners 6">
            <a:hlinkClick r:id="rId3" action="ppaction://hlinksldjump"/>
            <a:extLst>
              <a:ext uri="{FF2B5EF4-FFF2-40B4-BE49-F238E27FC236}">
                <a16:creationId xmlns:a16="http://schemas.microsoft.com/office/drawing/2014/main" id="{9D1F6E0A-8B82-4810-9A27-B442142814BF}"/>
              </a:ext>
            </a:extLst>
          </p:cNvPr>
          <p:cNvSpPr/>
          <p:nvPr/>
        </p:nvSpPr>
        <p:spPr>
          <a:xfrm>
            <a:off x="650769" y="4035243"/>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30227AB-504D-49E1-A5A6-BBA16041E7FD}"/>
              </a:ext>
            </a:extLst>
          </p:cNvPr>
          <p:cNvSpPr txBox="1"/>
          <p:nvPr/>
        </p:nvSpPr>
        <p:spPr>
          <a:xfrm>
            <a:off x="5358947" y="3208322"/>
            <a:ext cx="1611066" cy="307777"/>
          </a:xfrm>
          <a:prstGeom prst="rect">
            <a:avLst/>
          </a:prstGeom>
          <a:noFill/>
        </p:spPr>
        <p:txBody>
          <a:bodyPr wrap="square" rtlCol="0">
            <a:spAutoFit/>
          </a:bodyPr>
          <a:lstStyle/>
          <a:p>
            <a:pPr algn="ctr"/>
            <a:r>
              <a:rPr lang="et-EE" sz="1400" b="1" dirty="0"/>
              <a:t>Eredad kiivrid</a:t>
            </a:r>
            <a:endParaRPr lang="fi-FI" sz="1400" b="1" dirty="0"/>
          </a:p>
        </p:txBody>
      </p:sp>
      <p:sp>
        <p:nvSpPr>
          <p:cNvPr id="12" name="TextBox 11">
            <a:extLst>
              <a:ext uri="{FF2B5EF4-FFF2-40B4-BE49-F238E27FC236}">
                <a16:creationId xmlns:a16="http://schemas.microsoft.com/office/drawing/2014/main" id="{27A30068-0F3A-4FB0-8161-6DBA8A4F5016}"/>
              </a:ext>
            </a:extLst>
          </p:cNvPr>
          <p:cNvSpPr txBox="1"/>
          <p:nvPr/>
        </p:nvSpPr>
        <p:spPr>
          <a:xfrm>
            <a:off x="3115133" y="3172123"/>
            <a:ext cx="1463040" cy="707886"/>
          </a:xfrm>
          <a:prstGeom prst="rect">
            <a:avLst/>
          </a:prstGeom>
          <a:noFill/>
        </p:spPr>
        <p:txBody>
          <a:bodyPr wrap="square" rtlCol="0">
            <a:spAutoFit/>
          </a:bodyPr>
          <a:lstStyle/>
          <a:p>
            <a:pPr algn="ctr"/>
            <a:r>
              <a:rPr lang="et-EE" sz="1400" b="1" dirty="0" err="1"/>
              <a:t>Mobiiliäpid</a:t>
            </a:r>
            <a:endParaRPr lang="fi-FI" sz="1400" b="1" dirty="0"/>
          </a:p>
          <a:p>
            <a:pPr algn="ctr"/>
            <a:r>
              <a:rPr lang="fi-FI" sz="1200" dirty="0"/>
              <a:t>(</a:t>
            </a:r>
            <a:r>
              <a:rPr lang="et-EE" sz="1200" dirty="0"/>
              <a:t>kui võimalik</a:t>
            </a:r>
            <a:r>
              <a:rPr lang="fi-FI" sz="1200" dirty="0"/>
              <a:t>)</a:t>
            </a:r>
          </a:p>
          <a:p>
            <a:pPr algn="ctr"/>
            <a:endParaRPr lang="en-US" sz="1400" b="1" dirty="0"/>
          </a:p>
        </p:txBody>
      </p:sp>
      <p:sp>
        <p:nvSpPr>
          <p:cNvPr id="20" name="TextBox 19">
            <a:extLst>
              <a:ext uri="{FF2B5EF4-FFF2-40B4-BE49-F238E27FC236}">
                <a16:creationId xmlns:a16="http://schemas.microsoft.com/office/drawing/2014/main" id="{49CAC76B-3C17-41B3-9482-FB89964B59FF}"/>
              </a:ext>
            </a:extLst>
          </p:cNvPr>
          <p:cNvSpPr txBox="1"/>
          <p:nvPr/>
        </p:nvSpPr>
        <p:spPr>
          <a:xfrm>
            <a:off x="3032523" y="5384217"/>
            <a:ext cx="1628260" cy="523220"/>
          </a:xfrm>
          <a:prstGeom prst="rect">
            <a:avLst/>
          </a:prstGeom>
          <a:noFill/>
        </p:spPr>
        <p:txBody>
          <a:bodyPr wrap="square" rtlCol="0">
            <a:spAutoFit/>
          </a:bodyPr>
          <a:lstStyle/>
          <a:p>
            <a:pPr algn="ctr"/>
            <a:r>
              <a:rPr lang="et-EE" sz="1400" b="1" dirty="0"/>
              <a:t>Vedelikud ja päikesekaitse</a:t>
            </a:r>
            <a:endParaRPr lang="fi-FI" sz="1400" b="1" dirty="0"/>
          </a:p>
        </p:txBody>
      </p:sp>
      <p:sp>
        <p:nvSpPr>
          <p:cNvPr id="21" name="TextBox 20">
            <a:extLst>
              <a:ext uri="{FF2B5EF4-FFF2-40B4-BE49-F238E27FC236}">
                <a16:creationId xmlns:a16="http://schemas.microsoft.com/office/drawing/2014/main" id="{6F287FC8-DF52-4F57-9EBE-23A818CB4029}"/>
              </a:ext>
            </a:extLst>
          </p:cNvPr>
          <p:cNvSpPr txBox="1"/>
          <p:nvPr/>
        </p:nvSpPr>
        <p:spPr>
          <a:xfrm>
            <a:off x="5321628" y="5496321"/>
            <a:ext cx="1611066" cy="307777"/>
          </a:xfrm>
          <a:prstGeom prst="rect">
            <a:avLst/>
          </a:prstGeom>
          <a:noFill/>
        </p:spPr>
        <p:txBody>
          <a:bodyPr wrap="square" rtlCol="0">
            <a:spAutoFit/>
          </a:bodyPr>
          <a:lstStyle/>
          <a:p>
            <a:pPr algn="ctr"/>
            <a:r>
              <a:rPr lang="et-EE" sz="1400" b="1" dirty="0"/>
              <a:t>Lisaakud</a:t>
            </a:r>
            <a:endParaRPr lang="fi-FI" sz="1400" b="1" dirty="0"/>
          </a:p>
        </p:txBody>
      </p:sp>
      <p:sp>
        <p:nvSpPr>
          <p:cNvPr id="23" name="TextBox 22">
            <a:extLst>
              <a:ext uri="{FF2B5EF4-FFF2-40B4-BE49-F238E27FC236}">
                <a16:creationId xmlns:a16="http://schemas.microsoft.com/office/drawing/2014/main" id="{36EFF75F-29B3-4D27-9370-9833D0603E5C}"/>
              </a:ext>
            </a:extLst>
          </p:cNvPr>
          <p:cNvSpPr txBox="1"/>
          <p:nvPr/>
        </p:nvSpPr>
        <p:spPr>
          <a:xfrm>
            <a:off x="748766" y="2977274"/>
            <a:ext cx="1762064" cy="738664"/>
          </a:xfrm>
          <a:prstGeom prst="rect">
            <a:avLst/>
          </a:prstGeom>
          <a:noFill/>
        </p:spPr>
        <p:txBody>
          <a:bodyPr wrap="square" rtlCol="0">
            <a:spAutoFit/>
          </a:bodyPr>
          <a:lstStyle/>
          <a:p>
            <a:pPr algn="ctr"/>
            <a:r>
              <a:rPr lang="et-EE" sz="1400" b="1" dirty="0"/>
              <a:t>Üksinda töö</a:t>
            </a:r>
            <a:endParaRPr lang="fi-FI" sz="1400" b="1" dirty="0"/>
          </a:p>
          <a:p>
            <a:pPr algn="ctr"/>
            <a:endParaRPr lang="en-US" sz="1400" b="1" dirty="0"/>
          </a:p>
          <a:p>
            <a:pPr algn="ctr"/>
            <a:endParaRPr lang="en-US" sz="1400" b="1" dirty="0"/>
          </a:p>
        </p:txBody>
      </p:sp>
      <p:sp>
        <p:nvSpPr>
          <p:cNvPr id="26" name="Rectangle: Rounded Corners 25">
            <a:extLst>
              <a:ext uri="{FF2B5EF4-FFF2-40B4-BE49-F238E27FC236}">
                <a16:creationId xmlns:a16="http://schemas.microsoft.com/office/drawing/2014/main" id="{E8B78D06-5E88-45EF-8EE1-AC5CCA1633BC}"/>
              </a:ext>
            </a:extLst>
          </p:cNvPr>
          <p:cNvSpPr/>
          <p:nvPr/>
        </p:nvSpPr>
        <p:spPr>
          <a:xfrm>
            <a:off x="648000"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ECF613DB-416C-4C23-95E8-B7047D579E5C}"/>
              </a:ext>
            </a:extLst>
          </p:cNvPr>
          <p:cNvSpPr/>
          <p:nvPr/>
        </p:nvSpPr>
        <p:spPr>
          <a:xfrm>
            <a:off x="2904372" y="40448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D3676CA9-553C-440E-A31A-D189DDCE60F1}"/>
              </a:ext>
            </a:extLst>
          </p:cNvPr>
          <p:cNvSpPr/>
          <p:nvPr/>
        </p:nvSpPr>
        <p:spPr>
          <a:xfrm>
            <a:off x="5157975" y="4035243"/>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41952E64-DE2B-4023-B7E4-B49F5E61295C}"/>
              </a:ext>
            </a:extLst>
          </p:cNvPr>
          <p:cNvSpPr/>
          <p:nvPr/>
        </p:nvSpPr>
        <p:spPr>
          <a:xfrm>
            <a:off x="2906831"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2DF7160-5C62-4372-A4C3-DF597007551B}"/>
              </a:ext>
            </a:extLst>
          </p:cNvPr>
          <p:cNvSpPr txBox="1"/>
          <p:nvPr/>
        </p:nvSpPr>
        <p:spPr>
          <a:xfrm>
            <a:off x="735382" y="5393433"/>
            <a:ext cx="1736808" cy="523220"/>
          </a:xfrm>
          <a:prstGeom prst="rect">
            <a:avLst/>
          </a:prstGeom>
          <a:noFill/>
        </p:spPr>
        <p:txBody>
          <a:bodyPr wrap="square" rtlCol="0">
            <a:spAutoFit/>
          </a:bodyPr>
          <a:lstStyle/>
          <a:p>
            <a:pPr algn="ctr"/>
            <a:r>
              <a:rPr lang="et-EE" sz="1400" b="1" dirty="0"/>
              <a:t>Lisa lamp ja valgustus</a:t>
            </a:r>
            <a:endParaRPr lang="fi-FI" sz="1400" b="1" dirty="0"/>
          </a:p>
        </p:txBody>
      </p:sp>
      <p:pic>
        <p:nvPicPr>
          <p:cNvPr id="33" name="Graphic 32" descr="Smart Phone">
            <a:extLst>
              <a:ext uri="{FF2B5EF4-FFF2-40B4-BE49-F238E27FC236}">
                <a16:creationId xmlns:a16="http://schemas.microsoft.com/office/drawing/2014/main" id="{1E375CBD-A11A-4B10-A132-4B90A699E2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6520" y="1970782"/>
            <a:ext cx="914400" cy="914400"/>
          </a:xfrm>
          <a:prstGeom prst="rect">
            <a:avLst/>
          </a:prstGeom>
        </p:spPr>
      </p:pic>
      <p:pic>
        <p:nvPicPr>
          <p:cNvPr id="1026" name="Picture 2" descr="112 Suomi – Google Play ‑sovellukset">
            <a:extLst>
              <a:ext uri="{FF2B5EF4-FFF2-40B4-BE49-F238E27FC236}">
                <a16:creationId xmlns:a16="http://schemas.microsoft.com/office/drawing/2014/main" id="{34D0C182-5BF8-4497-9118-4874851EC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89" y="1767237"/>
            <a:ext cx="837229" cy="14503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59A710B-6745-43F9-860A-B710F4D8B6D6}"/>
              </a:ext>
            </a:extLst>
          </p:cNvPr>
          <p:cNvPicPr>
            <a:picLocks noChangeAspect="1"/>
          </p:cNvPicPr>
          <p:nvPr/>
        </p:nvPicPr>
        <p:blipFill rotWithShape="1">
          <a:blip r:embed="rId7"/>
          <a:srcRect b="29014"/>
          <a:stretch/>
        </p:blipFill>
        <p:spPr>
          <a:xfrm>
            <a:off x="5336129" y="1919811"/>
            <a:ext cx="1633884" cy="910430"/>
          </a:xfrm>
          <a:prstGeom prst="rect">
            <a:avLst/>
          </a:prstGeom>
        </p:spPr>
      </p:pic>
      <p:pic>
        <p:nvPicPr>
          <p:cNvPr id="1028" name="Picture 4" descr="Linterna Frontal Swift Rl Pro 900 Lúmens - Petzl | Envío gratis">
            <a:extLst>
              <a:ext uri="{FF2B5EF4-FFF2-40B4-BE49-F238E27FC236}">
                <a16:creationId xmlns:a16="http://schemas.microsoft.com/office/drawing/2014/main" id="{D83A32BD-F782-4E0C-8F9D-49A10A2755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123" y="4198742"/>
            <a:ext cx="1282577" cy="10311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lastic Water Bottle 3D Model">
            <a:extLst>
              <a:ext uri="{FF2B5EF4-FFF2-40B4-BE49-F238E27FC236}">
                <a16:creationId xmlns:a16="http://schemas.microsoft.com/office/drawing/2014/main" id="{50359034-3945-4201-8DB8-3E5CC5A206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2523" y="4358488"/>
            <a:ext cx="862932" cy="862932"/>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Sun">
            <a:extLst>
              <a:ext uri="{FF2B5EF4-FFF2-40B4-BE49-F238E27FC236}">
                <a16:creationId xmlns:a16="http://schemas.microsoft.com/office/drawing/2014/main" id="{795A8E8C-00BC-4118-BE06-E20A716186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70919" y="4494020"/>
            <a:ext cx="660597" cy="660597"/>
          </a:xfrm>
          <a:prstGeom prst="rect">
            <a:avLst/>
          </a:prstGeom>
        </p:spPr>
      </p:pic>
      <p:pic>
        <p:nvPicPr>
          <p:cNvPr id="41" name="Graphic 40" descr="Battery charging">
            <a:extLst>
              <a:ext uri="{FF2B5EF4-FFF2-40B4-BE49-F238E27FC236}">
                <a16:creationId xmlns:a16="http://schemas.microsoft.com/office/drawing/2014/main" id="{EF740F54-B528-47B9-BCB9-4BDA793442B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8810" y="4866765"/>
            <a:ext cx="654929" cy="654929"/>
          </a:xfrm>
          <a:prstGeom prst="rect">
            <a:avLst/>
          </a:prstGeom>
        </p:spPr>
      </p:pic>
      <p:pic>
        <p:nvPicPr>
          <p:cNvPr id="1032" name="Picture 8" descr="PowerBank 4000 mAh varavirtalähde/lisäakku, hinta 6,95 €">
            <a:extLst>
              <a:ext uri="{FF2B5EF4-FFF2-40B4-BE49-F238E27FC236}">
                <a16:creationId xmlns:a16="http://schemas.microsoft.com/office/drawing/2014/main" id="{B3997782-9991-457B-87CC-A8CEE36526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62008" y="4171552"/>
            <a:ext cx="1022678" cy="1022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6" name="xxIcon">
            <a:extLst>
              <a:ext uri="{FF2B5EF4-FFF2-40B4-BE49-F238E27FC236}">
                <a16:creationId xmlns:a16="http://schemas.microsoft.com/office/drawing/2014/main" id="{21644B0B-D349-48EA-B522-62E9FAA896DC}"/>
              </a:ext>
            </a:extLst>
          </p:cNvPr>
          <p:cNvGrpSpPr>
            <a:grpSpLocks noChangeAspect="1"/>
          </p:cNvGrpSpPr>
          <p:nvPr/>
        </p:nvGrpSpPr>
        <p:grpSpPr>
          <a:xfrm>
            <a:off x="7747389" y="2066690"/>
            <a:ext cx="1242861" cy="711458"/>
            <a:chOff x="4068763" y="2268538"/>
            <a:chExt cx="4054475" cy="2320926"/>
          </a:xfrm>
          <a:solidFill>
            <a:schemeClr val="accent3"/>
          </a:solidFill>
        </p:grpSpPr>
        <p:sp>
          <p:nvSpPr>
            <p:cNvPr id="47" name="Line 7">
              <a:extLst>
                <a:ext uri="{FF2B5EF4-FFF2-40B4-BE49-F238E27FC236}">
                  <a16:creationId xmlns:a16="http://schemas.microsoft.com/office/drawing/2014/main" id="{8350A294-E396-4BB4-8879-96F06F1A1AA5}"/>
                </a:ext>
              </a:extLst>
            </p:cNvPr>
            <p:cNvSpPr>
              <a:spLocks noChangeShapeType="1"/>
            </p:cNvSpPr>
            <p:nvPr/>
          </p:nvSpPr>
          <p:spPr bwMode="auto">
            <a:xfrm>
              <a:off x="4910139" y="4330700"/>
              <a:ext cx="0" cy="0"/>
            </a:xfrm>
            <a:prstGeom prst="line">
              <a:avLst/>
            </a:prstGeom>
            <a:grpFill/>
            <a:ln w="103188"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Line 8">
              <a:extLst>
                <a:ext uri="{FF2B5EF4-FFF2-40B4-BE49-F238E27FC236}">
                  <a16:creationId xmlns:a16="http://schemas.microsoft.com/office/drawing/2014/main" id="{E7030764-C1A2-473C-9DD5-53B15CDDAFFE}"/>
                </a:ext>
              </a:extLst>
            </p:cNvPr>
            <p:cNvSpPr>
              <a:spLocks noChangeShapeType="1"/>
            </p:cNvSpPr>
            <p:nvPr/>
          </p:nvSpPr>
          <p:spPr bwMode="auto">
            <a:xfrm>
              <a:off x="7385051" y="4330700"/>
              <a:ext cx="0" cy="0"/>
            </a:xfrm>
            <a:prstGeom prst="line">
              <a:avLst/>
            </a:prstGeom>
            <a:grpFill/>
            <a:ln w="103188"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1">
              <a:extLst>
                <a:ext uri="{FF2B5EF4-FFF2-40B4-BE49-F238E27FC236}">
                  <a16:creationId xmlns:a16="http://schemas.microsoft.com/office/drawing/2014/main" id="{C74FD695-BE32-45C6-A7B7-ED5E9737C2D7}"/>
                </a:ext>
              </a:extLst>
            </p:cNvPr>
            <p:cNvSpPr>
              <a:spLocks/>
            </p:cNvSpPr>
            <p:nvPr/>
          </p:nvSpPr>
          <p:spPr bwMode="auto">
            <a:xfrm>
              <a:off x="5595938" y="3311526"/>
              <a:ext cx="439738" cy="196850"/>
            </a:xfrm>
            <a:custGeom>
              <a:avLst/>
              <a:gdLst>
                <a:gd name="T0" fmla="*/ 52 w 117"/>
                <a:gd name="T1" fmla="*/ 52 h 52"/>
                <a:gd name="T2" fmla="*/ 0 w 117"/>
                <a:gd name="T3" fmla="*/ 48 h 52"/>
                <a:gd name="T4" fmla="*/ 7 w 117"/>
                <a:gd name="T5" fmla="*/ 0 h 52"/>
                <a:gd name="T6" fmla="*/ 113 w 117"/>
                <a:gd name="T7" fmla="*/ 0 h 52"/>
                <a:gd name="T8" fmla="*/ 117 w 117"/>
                <a:gd name="T9" fmla="*/ 48 h 52"/>
                <a:gd name="T10" fmla="*/ 52 w 117"/>
                <a:gd name="T11" fmla="*/ 52 h 52"/>
              </a:gdLst>
              <a:ahLst/>
              <a:cxnLst>
                <a:cxn ang="0">
                  <a:pos x="T0" y="T1"/>
                </a:cxn>
                <a:cxn ang="0">
                  <a:pos x="T2" y="T3"/>
                </a:cxn>
                <a:cxn ang="0">
                  <a:pos x="T4" y="T5"/>
                </a:cxn>
                <a:cxn ang="0">
                  <a:pos x="T6" y="T7"/>
                </a:cxn>
                <a:cxn ang="0">
                  <a:pos x="T8" y="T9"/>
                </a:cxn>
                <a:cxn ang="0">
                  <a:pos x="T10" y="T11"/>
                </a:cxn>
              </a:cxnLst>
              <a:rect l="0" t="0" r="r" b="b"/>
              <a:pathLst>
                <a:path w="117" h="52">
                  <a:moveTo>
                    <a:pt x="52" y="52"/>
                  </a:moveTo>
                  <a:cubicBezTo>
                    <a:pt x="33" y="52"/>
                    <a:pt x="16" y="50"/>
                    <a:pt x="0" y="48"/>
                  </a:cubicBezTo>
                  <a:cubicBezTo>
                    <a:pt x="7" y="0"/>
                    <a:pt x="7" y="0"/>
                    <a:pt x="7" y="0"/>
                  </a:cubicBezTo>
                  <a:cubicBezTo>
                    <a:pt x="35" y="5"/>
                    <a:pt x="66" y="5"/>
                    <a:pt x="113" y="0"/>
                  </a:cubicBezTo>
                  <a:cubicBezTo>
                    <a:pt x="117" y="48"/>
                    <a:pt x="117" y="48"/>
                    <a:pt x="117" y="48"/>
                  </a:cubicBezTo>
                  <a:cubicBezTo>
                    <a:pt x="92" y="50"/>
                    <a:pt x="71" y="52"/>
                    <a:pt x="52" y="52"/>
                  </a:cubicBezTo>
                  <a:close/>
                </a:path>
              </a:pathLst>
            </a:custGeom>
            <a:grp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2">
              <a:extLst>
                <a:ext uri="{FF2B5EF4-FFF2-40B4-BE49-F238E27FC236}">
                  <a16:creationId xmlns:a16="http://schemas.microsoft.com/office/drawing/2014/main" id="{C974F478-DDE7-457C-A9E9-6E23032F600E}"/>
                </a:ext>
              </a:extLst>
            </p:cNvPr>
            <p:cNvSpPr>
              <a:spLocks noEditPoints="1"/>
            </p:cNvSpPr>
            <p:nvPr/>
          </p:nvSpPr>
          <p:spPr bwMode="auto">
            <a:xfrm>
              <a:off x="4068763" y="2268538"/>
              <a:ext cx="4054475" cy="2320925"/>
            </a:xfrm>
            <a:custGeom>
              <a:avLst/>
              <a:gdLst>
                <a:gd name="T0" fmla="*/ 1078 w 1078"/>
                <a:gd name="T1" fmla="*/ 225 h 616"/>
                <a:gd name="T2" fmla="*/ 922 w 1078"/>
                <a:gd name="T3" fmla="*/ 183 h 616"/>
                <a:gd name="T4" fmla="*/ 860 w 1078"/>
                <a:gd name="T5" fmla="*/ 27 h 616"/>
                <a:gd name="T6" fmla="*/ 850 w 1078"/>
                <a:gd name="T7" fmla="*/ 23 h 616"/>
                <a:gd name="T8" fmla="*/ 596 w 1078"/>
                <a:gd name="T9" fmla="*/ 0 h 616"/>
                <a:gd name="T10" fmla="*/ 358 w 1078"/>
                <a:gd name="T11" fmla="*/ 9 h 616"/>
                <a:gd name="T12" fmla="*/ 348 w 1078"/>
                <a:gd name="T13" fmla="*/ 10 h 616"/>
                <a:gd name="T14" fmla="*/ 201 w 1078"/>
                <a:gd name="T15" fmla="*/ 180 h 616"/>
                <a:gd name="T16" fmla="*/ 30 w 1078"/>
                <a:gd name="T17" fmla="*/ 210 h 616"/>
                <a:gd name="T18" fmla="*/ 0 w 1078"/>
                <a:gd name="T19" fmla="*/ 502 h 616"/>
                <a:gd name="T20" fmla="*/ 171 w 1078"/>
                <a:gd name="T21" fmla="*/ 502 h 616"/>
                <a:gd name="T22" fmla="*/ 297 w 1078"/>
                <a:gd name="T23" fmla="*/ 616 h 616"/>
                <a:gd name="T24" fmla="*/ 417 w 1078"/>
                <a:gd name="T25" fmla="*/ 502 h 616"/>
                <a:gd name="T26" fmla="*/ 1078 w 1078"/>
                <a:gd name="T27" fmla="*/ 502 h 616"/>
                <a:gd name="T28" fmla="*/ 1078 w 1078"/>
                <a:gd name="T29" fmla="*/ 225 h 616"/>
                <a:gd name="T30" fmla="*/ 297 w 1078"/>
                <a:gd name="T31" fmla="*/ 568 h 616"/>
                <a:gd name="T32" fmla="*/ 220 w 1078"/>
                <a:gd name="T33" fmla="*/ 502 h 616"/>
                <a:gd name="T34" fmla="*/ 369 w 1078"/>
                <a:gd name="T35" fmla="*/ 502 h 616"/>
                <a:gd name="T36" fmla="*/ 297 w 1078"/>
                <a:gd name="T37" fmla="*/ 568 h 616"/>
                <a:gd name="T38" fmla="*/ 410 w 1078"/>
                <a:gd name="T39" fmla="*/ 454 h 616"/>
                <a:gd name="T40" fmla="*/ 356 w 1078"/>
                <a:gd name="T41" fmla="*/ 454 h 616"/>
                <a:gd name="T42" fmla="*/ 238 w 1078"/>
                <a:gd name="T43" fmla="*/ 454 h 616"/>
                <a:gd name="T44" fmla="*/ 182 w 1078"/>
                <a:gd name="T45" fmla="*/ 454 h 616"/>
                <a:gd name="T46" fmla="*/ 53 w 1078"/>
                <a:gd name="T47" fmla="*/ 454 h 616"/>
                <a:gd name="T48" fmla="*/ 58 w 1078"/>
                <a:gd name="T49" fmla="*/ 406 h 616"/>
                <a:gd name="T50" fmla="*/ 107 w 1078"/>
                <a:gd name="T51" fmla="*/ 410 h 616"/>
                <a:gd name="T52" fmla="*/ 167 w 1078"/>
                <a:gd name="T53" fmla="*/ 405 h 616"/>
                <a:gd name="T54" fmla="*/ 160 w 1078"/>
                <a:gd name="T55" fmla="*/ 358 h 616"/>
                <a:gd name="T56" fmla="*/ 63 w 1078"/>
                <a:gd name="T57" fmla="*/ 359 h 616"/>
                <a:gd name="T58" fmla="*/ 66 w 1078"/>
                <a:gd name="T59" fmla="*/ 324 h 616"/>
                <a:gd name="T60" fmla="*/ 101 w 1078"/>
                <a:gd name="T61" fmla="*/ 325 h 616"/>
                <a:gd name="T62" fmla="*/ 166 w 1078"/>
                <a:gd name="T63" fmla="*/ 322 h 616"/>
                <a:gd name="T64" fmla="*/ 161 w 1078"/>
                <a:gd name="T65" fmla="*/ 274 h 616"/>
                <a:gd name="T66" fmla="*/ 71 w 1078"/>
                <a:gd name="T67" fmla="*/ 276 h 616"/>
                <a:gd name="T68" fmla="*/ 74 w 1078"/>
                <a:gd name="T69" fmla="*/ 251 h 616"/>
                <a:gd name="T70" fmla="*/ 216 w 1078"/>
                <a:gd name="T71" fmla="*/ 226 h 616"/>
                <a:gd name="T72" fmla="*/ 565 w 1078"/>
                <a:gd name="T73" fmla="*/ 222 h 616"/>
                <a:gd name="T74" fmla="*/ 567 w 1078"/>
                <a:gd name="T75" fmla="*/ 454 h 616"/>
                <a:gd name="T76" fmla="*/ 410 w 1078"/>
                <a:gd name="T77" fmla="*/ 454 h 616"/>
                <a:gd name="T78" fmla="*/ 566 w 1078"/>
                <a:gd name="T79" fmla="*/ 174 h 616"/>
                <a:gd name="T80" fmla="*/ 267 w 1078"/>
                <a:gd name="T81" fmla="*/ 177 h 616"/>
                <a:gd name="T82" fmla="*/ 371 w 1078"/>
                <a:gd name="T83" fmla="*/ 56 h 616"/>
                <a:gd name="T84" fmla="*/ 569 w 1078"/>
                <a:gd name="T85" fmla="*/ 48 h 616"/>
                <a:gd name="T86" fmla="*/ 566 w 1078"/>
                <a:gd name="T87" fmla="*/ 174 h 616"/>
                <a:gd name="T88" fmla="*/ 617 w 1078"/>
                <a:gd name="T89" fmla="*/ 48 h 616"/>
                <a:gd name="T90" fmla="*/ 824 w 1078"/>
                <a:gd name="T91" fmla="*/ 66 h 616"/>
                <a:gd name="T92" fmla="*/ 869 w 1078"/>
                <a:gd name="T93" fmla="*/ 178 h 616"/>
                <a:gd name="T94" fmla="*/ 614 w 1078"/>
                <a:gd name="T95" fmla="*/ 174 h 616"/>
                <a:gd name="T96" fmla="*/ 617 w 1078"/>
                <a:gd name="T97" fmla="*/ 48 h 616"/>
                <a:gd name="T98" fmla="*/ 1030 w 1078"/>
                <a:gd name="T99" fmla="*/ 454 h 616"/>
                <a:gd name="T100" fmla="*/ 615 w 1078"/>
                <a:gd name="T101" fmla="*/ 454 h 616"/>
                <a:gd name="T102" fmla="*/ 613 w 1078"/>
                <a:gd name="T103" fmla="*/ 222 h 616"/>
                <a:gd name="T104" fmla="*/ 901 w 1078"/>
                <a:gd name="T105" fmla="*/ 226 h 616"/>
                <a:gd name="T106" fmla="*/ 1030 w 1078"/>
                <a:gd name="T107" fmla="*/ 262 h 616"/>
                <a:gd name="T108" fmla="*/ 1030 w 1078"/>
                <a:gd name="T109" fmla="*/ 45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8" h="616">
                  <a:moveTo>
                    <a:pt x="1078" y="225"/>
                  </a:moveTo>
                  <a:cubicBezTo>
                    <a:pt x="922" y="183"/>
                    <a:pt x="922" y="183"/>
                    <a:pt x="922" y="183"/>
                  </a:cubicBezTo>
                  <a:cubicBezTo>
                    <a:pt x="860" y="27"/>
                    <a:pt x="860" y="27"/>
                    <a:pt x="860" y="27"/>
                  </a:cubicBezTo>
                  <a:cubicBezTo>
                    <a:pt x="850" y="23"/>
                    <a:pt x="850" y="23"/>
                    <a:pt x="850" y="23"/>
                  </a:cubicBezTo>
                  <a:cubicBezTo>
                    <a:pt x="848" y="22"/>
                    <a:pt x="783" y="0"/>
                    <a:pt x="596" y="0"/>
                  </a:cubicBezTo>
                  <a:cubicBezTo>
                    <a:pt x="525" y="0"/>
                    <a:pt x="445" y="3"/>
                    <a:pt x="358" y="9"/>
                  </a:cubicBezTo>
                  <a:cubicBezTo>
                    <a:pt x="348" y="10"/>
                    <a:pt x="348" y="10"/>
                    <a:pt x="348" y="10"/>
                  </a:cubicBezTo>
                  <a:cubicBezTo>
                    <a:pt x="201" y="180"/>
                    <a:pt x="201" y="180"/>
                    <a:pt x="201" y="180"/>
                  </a:cubicBezTo>
                  <a:cubicBezTo>
                    <a:pt x="30" y="210"/>
                    <a:pt x="30" y="210"/>
                    <a:pt x="30" y="210"/>
                  </a:cubicBezTo>
                  <a:cubicBezTo>
                    <a:pt x="0" y="502"/>
                    <a:pt x="0" y="502"/>
                    <a:pt x="0" y="502"/>
                  </a:cubicBezTo>
                  <a:cubicBezTo>
                    <a:pt x="171" y="502"/>
                    <a:pt x="171" y="502"/>
                    <a:pt x="171" y="502"/>
                  </a:cubicBezTo>
                  <a:cubicBezTo>
                    <a:pt x="172" y="567"/>
                    <a:pt x="229" y="616"/>
                    <a:pt x="297" y="616"/>
                  </a:cubicBezTo>
                  <a:cubicBezTo>
                    <a:pt x="363" y="616"/>
                    <a:pt x="414" y="564"/>
                    <a:pt x="417" y="502"/>
                  </a:cubicBezTo>
                  <a:cubicBezTo>
                    <a:pt x="1078" y="502"/>
                    <a:pt x="1078" y="502"/>
                    <a:pt x="1078" y="502"/>
                  </a:cubicBezTo>
                  <a:lnTo>
                    <a:pt x="1078" y="225"/>
                  </a:lnTo>
                  <a:close/>
                  <a:moveTo>
                    <a:pt x="297" y="568"/>
                  </a:moveTo>
                  <a:cubicBezTo>
                    <a:pt x="254" y="568"/>
                    <a:pt x="220" y="539"/>
                    <a:pt x="220" y="502"/>
                  </a:cubicBezTo>
                  <a:cubicBezTo>
                    <a:pt x="369" y="502"/>
                    <a:pt x="369" y="502"/>
                    <a:pt x="369" y="502"/>
                  </a:cubicBezTo>
                  <a:cubicBezTo>
                    <a:pt x="366" y="539"/>
                    <a:pt x="335" y="568"/>
                    <a:pt x="297" y="568"/>
                  </a:cubicBezTo>
                  <a:close/>
                  <a:moveTo>
                    <a:pt x="410" y="454"/>
                  </a:moveTo>
                  <a:cubicBezTo>
                    <a:pt x="356" y="454"/>
                    <a:pt x="356" y="454"/>
                    <a:pt x="356" y="454"/>
                  </a:cubicBezTo>
                  <a:cubicBezTo>
                    <a:pt x="238" y="454"/>
                    <a:pt x="238" y="454"/>
                    <a:pt x="238" y="454"/>
                  </a:cubicBezTo>
                  <a:cubicBezTo>
                    <a:pt x="182" y="454"/>
                    <a:pt x="182" y="454"/>
                    <a:pt x="182" y="454"/>
                  </a:cubicBezTo>
                  <a:cubicBezTo>
                    <a:pt x="53" y="454"/>
                    <a:pt x="53" y="454"/>
                    <a:pt x="53" y="454"/>
                  </a:cubicBezTo>
                  <a:cubicBezTo>
                    <a:pt x="58" y="406"/>
                    <a:pt x="58" y="406"/>
                    <a:pt x="58" y="406"/>
                  </a:cubicBezTo>
                  <a:cubicBezTo>
                    <a:pt x="74" y="409"/>
                    <a:pt x="91" y="410"/>
                    <a:pt x="107" y="410"/>
                  </a:cubicBezTo>
                  <a:cubicBezTo>
                    <a:pt x="127" y="410"/>
                    <a:pt x="147" y="408"/>
                    <a:pt x="167" y="405"/>
                  </a:cubicBezTo>
                  <a:cubicBezTo>
                    <a:pt x="160" y="358"/>
                    <a:pt x="160" y="358"/>
                    <a:pt x="160" y="358"/>
                  </a:cubicBezTo>
                  <a:cubicBezTo>
                    <a:pt x="127" y="363"/>
                    <a:pt x="94" y="363"/>
                    <a:pt x="63" y="359"/>
                  </a:cubicBezTo>
                  <a:cubicBezTo>
                    <a:pt x="66" y="324"/>
                    <a:pt x="66" y="324"/>
                    <a:pt x="66" y="324"/>
                  </a:cubicBezTo>
                  <a:cubicBezTo>
                    <a:pt x="77" y="325"/>
                    <a:pt x="88" y="325"/>
                    <a:pt x="101" y="325"/>
                  </a:cubicBezTo>
                  <a:cubicBezTo>
                    <a:pt x="120" y="325"/>
                    <a:pt x="141" y="324"/>
                    <a:pt x="166" y="322"/>
                  </a:cubicBezTo>
                  <a:cubicBezTo>
                    <a:pt x="161" y="274"/>
                    <a:pt x="161" y="274"/>
                    <a:pt x="161" y="274"/>
                  </a:cubicBezTo>
                  <a:cubicBezTo>
                    <a:pt x="123" y="278"/>
                    <a:pt x="95" y="278"/>
                    <a:pt x="71" y="276"/>
                  </a:cubicBezTo>
                  <a:cubicBezTo>
                    <a:pt x="74" y="251"/>
                    <a:pt x="74" y="251"/>
                    <a:pt x="74" y="251"/>
                  </a:cubicBezTo>
                  <a:cubicBezTo>
                    <a:pt x="216" y="226"/>
                    <a:pt x="216" y="226"/>
                    <a:pt x="216" y="226"/>
                  </a:cubicBezTo>
                  <a:cubicBezTo>
                    <a:pt x="232" y="226"/>
                    <a:pt x="368" y="222"/>
                    <a:pt x="565" y="222"/>
                  </a:cubicBezTo>
                  <a:cubicBezTo>
                    <a:pt x="565" y="324"/>
                    <a:pt x="567" y="413"/>
                    <a:pt x="567" y="454"/>
                  </a:cubicBezTo>
                  <a:lnTo>
                    <a:pt x="410" y="454"/>
                  </a:lnTo>
                  <a:close/>
                  <a:moveTo>
                    <a:pt x="566" y="174"/>
                  </a:moveTo>
                  <a:cubicBezTo>
                    <a:pt x="432" y="174"/>
                    <a:pt x="327" y="176"/>
                    <a:pt x="267" y="177"/>
                  </a:cubicBezTo>
                  <a:cubicBezTo>
                    <a:pt x="371" y="56"/>
                    <a:pt x="371" y="56"/>
                    <a:pt x="371" y="56"/>
                  </a:cubicBezTo>
                  <a:cubicBezTo>
                    <a:pt x="442" y="51"/>
                    <a:pt x="509" y="48"/>
                    <a:pt x="569" y="48"/>
                  </a:cubicBezTo>
                  <a:cubicBezTo>
                    <a:pt x="567" y="90"/>
                    <a:pt x="566" y="133"/>
                    <a:pt x="566" y="174"/>
                  </a:cubicBezTo>
                  <a:close/>
                  <a:moveTo>
                    <a:pt x="617" y="48"/>
                  </a:moveTo>
                  <a:cubicBezTo>
                    <a:pt x="740" y="49"/>
                    <a:pt x="802" y="60"/>
                    <a:pt x="824" y="66"/>
                  </a:cubicBezTo>
                  <a:cubicBezTo>
                    <a:pt x="869" y="178"/>
                    <a:pt x="869" y="178"/>
                    <a:pt x="869" y="178"/>
                  </a:cubicBezTo>
                  <a:cubicBezTo>
                    <a:pt x="778" y="176"/>
                    <a:pt x="692" y="175"/>
                    <a:pt x="614" y="174"/>
                  </a:cubicBezTo>
                  <a:cubicBezTo>
                    <a:pt x="614" y="133"/>
                    <a:pt x="615" y="90"/>
                    <a:pt x="617" y="48"/>
                  </a:cubicBezTo>
                  <a:close/>
                  <a:moveTo>
                    <a:pt x="1030" y="454"/>
                  </a:moveTo>
                  <a:cubicBezTo>
                    <a:pt x="615" y="454"/>
                    <a:pt x="615" y="454"/>
                    <a:pt x="615" y="454"/>
                  </a:cubicBezTo>
                  <a:cubicBezTo>
                    <a:pt x="615" y="413"/>
                    <a:pt x="613" y="325"/>
                    <a:pt x="613" y="222"/>
                  </a:cubicBezTo>
                  <a:cubicBezTo>
                    <a:pt x="701" y="223"/>
                    <a:pt x="798" y="224"/>
                    <a:pt x="901" y="226"/>
                  </a:cubicBezTo>
                  <a:cubicBezTo>
                    <a:pt x="1030" y="262"/>
                    <a:pt x="1030" y="262"/>
                    <a:pt x="1030" y="262"/>
                  </a:cubicBezTo>
                  <a:lnTo>
                    <a:pt x="1030" y="454"/>
                  </a:lnTo>
                  <a:close/>
                </a:path>
              </a:pathLst>
            </a:custGeom>
            <a:grp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3">
              <a:extLst>
                <a:ext uri="{FF2B5EF4-FFF2-40B4-BE49-F238E27FC236}">
                  <a16:creationId xmlns:a16="http://schemas.microsoft.com/office/drawing/2014/main" id="{E28FF9BB-56C0-404E-951E-7DF43553DA25}"/>
                </a:ext>
              </a:extLst>
            </p:cNvPr>
            <p:cNvSpPr>
              <a:spLocks/>
            </p:cNvSpPr>
            <p:nvPr/>
          </p:nvSpPr>
          <p:spPr bwMode="auto">
            <a:xfrm>
              <a:off x="6569076" y="3978276"/>
              <a:ext cx="925513" cy="611188"/>
            </a:xfrm>
            <a:custGeom>
              <a:avLst/>
              <a:gdLst>
                <a:gd name="T0" fmla="*/ 185 w 246"/>
                <a:gd name="T1" fmla="*/ 0 h 162"/>
                <a:gd name="T2" fmla="*/ 198 w 246"/>
                <a:gd name="T3" fmla="*/ 40 h 162"/>
                <a:gd name="T4" fmla="*/ 126 w 246"/>
                <a:gd name="T5" fmla="*/ 114 h 162"/>
                <a:gd name="T6" fmla="*/ 48 w 246"/>
                <a:gd name="T7" fmla="*/ 47 h 162"/>
                <a:gd name="T8" fmla="*/ 66 w 246"/>
                <a:gd name="T9" fmla="*/ 0 h 162"/>
                <a:gd name="T10" fmla="*/ 10 w 246"/>
                <a:gd name="T11" fmla="*/ 0 h 162"/>
                <a:gd name="T12" fmla="*/ 0 w 246"/>
                <a:gd name="T13" fmla="*/ 47 h 162"/>
                <a:gd name="T14" fmla="*/ 126 w 246"/>
                <a:gd name="T15" fmla="*/ 162 h 162"/>
                <a:gd name="T16" fmla="*/ 246 w 246"/>
                <a:gd name="T17" fmla="*/ 40 h 162"/>
                <a:gd name="T18" fmla="*/ 239 w 246"/>
                <a:gd name="T19" fmla="*/ 0 h 162"/>
                <a:gd name="T20" fmla="*/ 185 w 246"/>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162">
                  <a:moveTo>
                    <a:pt x="185" y="0"/>
                  </a:moveTo>
                  <a:cubicBezTo>
                    <a:pt x="193" y="11"/>
                    <a:pt x="198" y="25"/>
                    <a:pt x="198" y="40"/>
                  </a:cubicBezTo>
                  <a:cubicBezTo>
                    <a:pt x="198" y="82"/>
                    <a:pt x="166" y="114"/>
                    <a:pt x="126" y="114"/>
                  </a:cubicBezTo>
                  <a:cubicBezTo>
                    <a:pt x="82" y="114"/>
                    <a:pt x="48" y="85"/>
                    <a:pt x="48" y="47"/>
                  </a:cubicBezTo>
                  <a:cubicBezTo>
                    <a:pt x="48" y="30"/>
                    <a:pt x="55" y="13"/>
                    <a:pt x="66" y="0"/>
                  </a:cubicBezTo>
                  <a:cubicBezTo>
                    <a:pt x="10" y="0"/>
                    <a:pt x="10" y="0"/>
                    <a:pt x="10" y="0"/>
                  </a:cubicBezTo>
                  <a:cubicBezTo>
                    <a:pt x="3" y="15"/>
                    <a:pt x="0" y="31"/>
                    <a:pt x="0" y="47"/>
                  </a:cubicBezTo>
                  <a:cubicBezTo>
                    <a:pt x="0" y="113"/>
                    <a:pt x="57" y="162"/>
                    <a:pt x="126" y="162"/>
                  </a:cubicBezTo>
                  <a:cubicBezTo>
                    <a:pt x="194" y="162"/>
                    <a:pt x="246" y="106"/>
                    <a:pt x="246" y="40"/>
                  </a:cubicBezTo>
                  <a:cubicBezTo>
                    <a:pt x="246" y="26"/>
                    <a:pt x="243" y="12"/>
                    <a:pt x="239" y="0"/>
                  </a:cubicBezTo>
                  <a:lnTo>
                    <a:pt x="185" y="0"/>
                  </a:lnTo>
                  <a:close/>
                </a:path>
              </a:pathLst>
            </a:custGeom>
            <a:grpFill/>
            <a:ln w="9525">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2" name="TextBox 51">
            <a:extLst>
              <a:ext uri="{FF2B5EF4-FFF2-40B4-BE49-F238E27FC236}">
                <a16:creationId xmlns:a16="http://schemas.microsoft.com/office/drawing/2014/main" id="{B383DA7F-BB2A-4885-994F-A3218D9A8B87}"/>
              </a:ext>
            </a:extLst>
          </p:cNvPr>
          <p:cNvSpPr txBox="1"/>
          <p:nvPr/>
        </p:nvSpPr>
        <p:spPr>
          <a:xfrm>
            <a:off x="7606766" y="3092984"/>
            <a:ext cx="1611066" cy="307777"/>
          </a:xfrm>
          <a:prstGeom prst="rect">
            <a:avLst/>
          </a:prstGeom>
          <a:noFill/>
        </p:spPr>
        <p:txBody>
          <a:bodyPr wrap="square" rtlCol="0">
            <a:spAutoFit/>
          </a:bodyPr>
          <a:lstStyle/>
          <a:p>
            <a:pPr algn="ctr"/>
            <a:r>
              <a:rPr lang="et-EE" sz="1400" b="1" dirty="0"/>
              <a:t>Autode tarvikud</a:t>
            </a:r>
            <a:endParaRPr lang="fi-FI" sz="1400" b="1" dirty="0"/>
          </a:p>
        </p:txBody>
      </p:sp>
      <p:sp>
        <p:nvSpPr>
          <p:cNvPr id="53" name="Rectangle: Rounded Corners 52">
            <a:extLst>
              <a:ext uri="{FF2B5EF4-FFF2-40B4-BE49-F238E27FC236}">
                <a16:creationId xmlns:a16="http://schemas.microsoft.com/office/drawing/2014/main" id="{33BC33A2-5C2C-42DE-ADB8-2D1C233E8F16}"/>
              </a:ext>
            </a:extLst>
          </p:cNvPr>
          <p:cNvSpPr/>
          <p:nvPr/>
        </p:nvSpPr>
        <p:spPr>
          <a:xfrm>
            <a:off x="7443113"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descr="A picture containing text, sign, clipart&#10;&#10;Description automatically generated">
            <a:extLst>
              <a:ext uri="{FF2B5EF4-FFF2-40B4-BE49-F238E27FC236}">
                <a16:creationId xmlns:a16="http://schemas.microsoft.com/office/drawing/2014/main" id="{34E6F7C6-EADD-4CC8-9A1C-879A7D269C12}"/>
              </a:ext>
            </a:extLst>
          </p:cNvPr>
          <p:cNvPicPr>
            <a:picLocks noChangeAspect="1"/>
          </p:cNvPicPr>
          <p:nvPr/>
        </p:nvPicPr>
        <p:blipFill>
          <a:blip r:embed="rId15"/>
          <a:stretch>
            <a:fillRect/>
          </a:stretch>
        </p:blipFill>
        <p:spPr>
          <a:xfrm>
            <a:off x="10701521" y="4232692"/>
            <a:ext cx="756208" cy="665748"/>
          </a:xfrm>
          <a:prstGeom prst="rect">
            <a:avLst/>
          </a:prstGeom>
        </p:spPr>
      </p:pic>
      <p:sp>
        <p:nvSpPr>
          <p:cNvPr id="61" name="Rectangle: Rounded Corners 60">
            <a:extLst>
              <a:ext uri="{FF2B5EF4-FFF2-40B4-BE49-F238E27FC236}">
                <a16:creationId xmlns:a16="http://schemas.microsoft.com/office/drawing/2014/main" id="{5E5D2E12-5D75-4E6D-AAB6-1C3F21FF1284}"/>
              </a:ext>
            </a:extLst>
          </p:cNvPr>
          <p:cNvSpPr/>
          <p:nvPr/>
        </p:nvSpPr>
        <p:spPr>
          <a:xfrm>
            <a:off x="9717460" y="4035243"/>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descr="A picture containing text, sign, clipart&#10;&#10;Description automatically generated">
            <a:extLst>
              <a:ext uri="{FF2B5EF4-FFF2-40B4-BE49-F238E27FC236}">
                <a16:creationId xmlns:a16="http://schemas.microsoft.com/office/drawing/2014/main" id="{DA86931D-9189-4BA4-9267-1C4A76CDC26C}"/>
              </a:ext>
            </a:extLst>
          </p:cNvPr>
          <p:cNvPicPr>
            <a:picLocks noChangeAspect="1"/>
          </p:cNvPicPr>
          <p:nvPr/>
        </p:nvPicPr>
        <p:blipFill>
          <a:blip r:embed="rId16"/>
          <a:stretch>
            <a:fillRect/>
          </a:stretch>
        </p:blipFill>
        <p:spPr>
          <a:xfrm>
            <a:off x="9898689" y="4232692"/>
            <a:ext cx="756209" cy="665748"/>
          </a:xfrm>
          <a:prstGeom prst="rect">
            <a:avLst/>
          </a:prstGeom>
        </p:spPr>
      </p:pic>
      <p:sp>
        <p:nvSpPr>
          <p:cNvPr id="64" name="TextBox 63">
            <a:extLst>
              <a:ext uri="{FF2B5EF4-FFF2-40B4-BE49-F238E27FC236}">
                <a16:creationId xmlns:a16="http://schemas.microsoft.com/office/drawing/2014/main" id="{57493839-CA8A-42AE-A34C-956379752D69}"/>
              </a:ext>
            </a:extLst>
          </p:cNvPr>
          <p:cNvSpPr txBox="1"/>
          <p:nvPr/>
        </p:nvSpPr>
        <p:spPr>
          <a:xfrm>
            <a:off x="9716873" y="5306710"/>
            <a:ext cx="1876050" cy="738664"/>
          </a:xfrm>
          <a:prstGeom prst="rect">
            <a:avLst/>
          </a:prstGeom>
          <a:noFill/>
        </p:spPr>
        <p:txBody>
          <a:bodyPr wrap="square" rtlCol="0">
            <a:spAutoFit/>
          </a:bodyPr>
          <a:lstStyle/>
          <a:p>
            <a:pPr algn="ctr"/>
            <a:r>
              <a:rPr lang="et-EE" sz="1400" b="1" dirty="0"/>
              <a:t>Kukkumise, libisemise ja komistamise riskid</a:t>
            </a:r>
            <a:endParaRPr lang="fi-FI" sz="1400" b="1" dirty="0"/>
          </a:p>
        </p:txBody>
      </p:sp>
      <p:sp>
        <p:nvSpPr>
          <p:cNvPr id="65" name="Rectangle: Rounded Corners 64">
            <a:extLst>
              <a:ext uri="{FF2B5EF4-FFF2-40B4-BE49-F238E27FC236}">
                <a16:creationId xmlns:a16="http://schemas.microsoft.com/office/drawing/2014/main" id="{CE993745-7226-435F-8BB2-D1D2F50608D5}"/>
              </a:ext>
            </a:extLst>
          </p:cNvPr>
          <p:cNvSpPr/>
          <p:nvPr/>
        </p:nvSpPr>
        <p:spPr>
          <a:xfrm>
            <a:off x="9685729" y="16319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ree, outdoor, grass, ground&#10;&#10;Description automatically generated">
            <a:extLst>
              <a:ext uri="{FF2B5EF4-FFF2-40B4-BE49-F238E27FC236}">
                <a16:creationId xmlns:a16="http://schemas.microsoft.com/office/drawing/2014/main" id="{854C1492-F43B-43D6-8F46-57A629BF3A9A}"/>
              </a:ext>
            </a:extLst>
          </p:cNvPr>
          <p:cNvPicPr>
            <a:picLocks noChangeAspect="1"/>
          </p:cNvPicPr>
          <p:nvPr/>
        </p:nvPicPr>
        <p:blipFill rotWithShape="1">
          <a:blip r:embed="rId17"/>
          <a:srcRect t="25552" r="48804" b="5354"/>
          <a:stretch/>
        </p:blipFill>
        <p:spPr>
          <a:xfrm>
            <a:off x="7960350" y="4171552"/>
            <a:ext cx="971905" cy="874718"/>
          </a:xfrm>
          <a:prstGeom prst="rect">
            <a:avLst/>
          </a:prstGeom>
        </p:spPr>
      </p:pic>
      <p:sp>
        <p:nvSpPr>
          <p:cNvPr id="43" name="TextBox 42">
            <a:extLst>
              <a:ext uri="{FF2B5EF4-FFF2-40B4-BE49-F238E27FC236}">
                <a16:creationId xmlns:a16="http://schemas.microsoft.com/office/drawing/2014/main" id="{44195ABF-8CA3-4972-B0E2-E5AB89417FE3}"/>
              </a:ext>
            </a:extLst>
          </p:cNvPr>
          <p:cNvSpPr txBox="1"/>
          <p:nvPr/>
        </p:nvSpPr>
        <p:spPr>
          <a:xfrm>
            <a:off x="7506112" y="5393433"/>
            <a:ext cx="1876050" cy="738664"/>
          </a:xfrm>
          <a:prstGeom prst="rect">
            <a:avLst/>
          </a:prstGeom>
          <a:noFill/>
        </p:spPr>
        <p:txBody>
          <a:bodyPr wrap="square" rtlCol="0">
            <a:spAutoFit/>
          </a:bodyPr>
          <a:lstStyle/>
          <a:p>
            <a:pPr algn="ctr"/>
            <a:r>
              <a:rPr lang="et-EE" sz="1400" b="1" dirty="0"/>
              <a:t>Parkimine, sildid ja „mõtle enne kui tegutsed“</a:t>
            </a:r>
            <a:endParaRPr lang="fi-FI" sz="1400" b="1" dirty="0"/>
          </a:p>
        </p:txBody>
      </p:sp>
      <p:sp>
        <p:nvSpPr>
          <p:cNvPr id="44" name="Rectangle: Rounded Corners 43">
            <a:extLst>
              <a:ext uri="{FF2B5EF4-FFF2-40B4-BE49-F238E27FC236}">
                <a16:creationId xmlns:a16="http://schemas.microsoft.com/office/drawing/2014/main" id="{C509D95C-C626-4D47-8793-0969078BF258}"/>
              </a:ext>
            </a:extLst>
          </p:cNvPr>
          <p:cNvSpPr/>
          <p:nvPr/>
        </p:nvSpPr>
        <p:spPr>
          <a:xfrm>
            <a:off x="7463857" y="4044806"/>
            <a:ext cx="1938340" cy="2052446"/>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AB913A9-3518-4693-BB44-AF58622516BA}"/>
              </a:ext>
            </a:extLst>
          </p:cNvPr>
          <p:cNvPicPr>
            <a:picLocks noChangeAspect="1"/>
          </p:cNvPicPr>
          <p:nvPr/>
        </p:nvPicPr>
        <p:blipFill>
          <a:blip r:embed="rId18"/>
          <a:stretch>
            <a:fillRect/>
          </a:stretch>
        </p:blipFill>
        <p:spPr>
          <a:xfrm>
            <a:off x="10276793" y="1970782"/>
            <a:ext cx="718687" cy="873959"/>
          </a:xfrm>
          <a:prstGeom prst="rect">
            <a:avLst/>
          </a:prstGeom>
        </p:spPr>
      </p:pic>
      <p:sp>
        <p:nvSpPr>
          <p:cNvPr id="54" name="TextBox 53">
            <a:extLst>
              <a:ext uri="{FF2B5EF4-FFF2-40B4-BE49-F238E27FC236}">
                <a16:creationId xmlns:a16="http://schemas.microsoft.com/office/drawing/2014/main" id="{BB8EBA81-86AB-458E-A15C-265FBEDD98CE}"/>
              </a:ext>
            </a:extLst>
          </p:cNvPr>
          <p:cNvSpPr txBox="1"/>
          <p:nvPr/>
        </p:nvSpPr>
        <p:spPr>
          <a:xfrm>
            <a:off x="9830603" y="3172123"/>
            <a:ext cx="1611066" cy="307777"/>
          </a:xfrm>
          <a:prstGeom prst="rect">
            <a:avLst/>
          </a:prstGeom>
          <a:noFill/>
        </p:spPr>
        <p:txBody>
          <a:bodyPr wrap="square" rtlCol="0">
            <a:spAutoFit/>
          </a:bodyPr>
          <a:lstStyle/>
          <a:p>
            <a:pPr algn="ctr"/>
            <a:r>
              <a:rPr lang="et-EE" sz="1400" b="1" dirty="0"/>
              <a:t>Kõndimine jääl</a:t>
            </a:r>
            <a:endParaRPr lang="fi-FI" sz="1400" b="1" dirty="0"/>
          </a:p>
        </p:txBody>
      </p:sp>
      <p:pic>
        <p:nvPicPr>
          <p:cNvPr id="55" name="Picture 54">
            <a:extLst>
              <a:ext uri="{FF2B5EF4-FFF2-40B4-BE49-F238E27FC236}">
                <a16:creationId xmlns:a16="http://schemas.microsoft.com/office/drawing/2014/main" id="{19ECA061-EE6D-479C-B41E-6DEC436A067C}"/>
              </a:ext>
            </a:extLst>
          </p:cNvPr>
          <p:cNvPicPr>
            <a:picLocks noChangeAspect="1"/>
          </p:cNvPicPr>
          <p:nvPr/>
        </p:nvPicPr>
        <p:blipFill>
          <a:blip r:embed="rId19"/>
          <a:stretch>
            <a:fillRect/>
          </a:stretch>
        </p:blipFill>
        <p:spPr>
          <a:xfrm>
            <a:off x="10600156" y="2618206"/>
            <a:ext cx="587386" cy="495386"/>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1C04D8A7-6C9E-4EB1-94C1-F4D88F29C4E8}"/>
              </a:ext>
            </a:extLst>
          </p:cNvPr>
          <p:cNvPicPr>
            <a:picLocks noChangeAspect="1"/>
          </p:cNvPicPr>
          <p:nvPr/>
        </p:nvPicPr>
        <p:blipFill>
          <a:blip r:embed="rId20" cstate="print"/>
          <a:stretch>
            <a:fillRect/>
          </a:stretch>
        </p:blipFill>
        <p:spPr>
          <a:xfrm>
            <a:off x="10084731" y="2690032"/>
            <a:ext cx="418029" cy="418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7357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D66E73-D583-4AC1-835E-6EF076FE0258}"/>
              </a:ext>
            </a:extLst>
          </p:cNvPr>
          <p:cNvSpPr>
            <a:spLocks noGrp="1"/>
          </p:cNvSpPr>
          <p:nvPr>
            <p:ph type="sldNum" sz="quarter" idx="12"/>
          </p:nvPr>
        </p:nvSpPr>
        <p:spPr/>
        <p:txBody>
          <a:bodyPr/>
          <a:lstStyle/>
          <a:p>
            <a:fld id="{FB11BD77-5CEB-4A67-B6FA-87C329E83F86}" type="slidenum">
              <a:rPr lang="en-US" smtClean="0"/>
              <a:t>17</a:t>
            </a:fld>
            <a:endParaRPr lang="en-US" dirty="0"/>
          </a:p>
        </p:txBody>
      </p:sp>
      <p:pic>
        <p:nvPicPr>
          <p:cNvPr id="4" name="Picture 6" descr="Kuvahaun tulos: post note">
            <a:extLst>
              <a:ext uri="{FF2B5EF4-FFF2-40B4-BE49-F238E27FC236}">
                <a16:creationId xmlns:a16="http://schemas.microsoft.com/office/drawing/2014/main" id="{F4D2F23C-09B2-4AAF-B9E1-F7E48C859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1682497"/>
            <a:ext cx="3752342" cy="3752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095656-7EAA-4A07-846E-BE07975E9C82}"/>
              </a:ext>
            </a:extLst>
          </p:cNvPr>
          <p:cNvSpPr txBox="1"/>
          <p:nvPr/>
        </p:nvSpPr>
        <p:spPr>
          <a:xfrm>
            <a:off x="6799072" y="3231724"/>
            <a:ext cx="2655824" cy="646331"/>
          </a:xfrm>
          <a:prstGeom prst="rect">
            <a:avLst/>
          </a:prstGeom>
          <a:noFill/>
        </p:spPr>
        <p:txBody>
          <a:bodyPr wrap="square" rtlCol="0" anchor="ctr">
            <a:spAutoFit/>
          </a:bodyPr>
          <a:lstStyle/>
          <a:p>
            <a:pPr algn="ctr"/>
            <a:r>
              <a:rPr lang="et-EE" b="1" dirty="0"/>
              <a:t>Kõik turvaliselt koju, iga päev!</a:t>
            </a:r>
            <a:endParaRPr lang="en-US" dirty="0"/>
          </a:p>
        </p:txBody>
      </p:sp>
      <p:pic>
        <p:nvPicPr>
          <p:cNvPr id="7" name="Picture 6" descr="A picture containing tree, outdoor, forest&#10;&#10;Description automatically generated">
            <a:extLst>
              <a:ext uri="{FF2B5EF4-FFF2-40B4-BE49-F238E27FC236}">
                <a16:creationId xmlns:a16="http://schemas.microsoft.com/office/drawing/2014/main" id="{5C8C461E-E822-4DC3-85F9-28AC60B5DC4E}"/>
              </a:ext>
            </a:extLst>
          </p:cNvPr>
          <p:cNvPicPr>
            <a:picLocks noChangeAspect="1"/>
          </p:cNvPicPr>
          <p:nvPr/>
        </p:nvPicPr>
        <p:blipFill>
          <a:blip r:embed="rId4"/>
          <a:stretch>
            <a:fillRect/>
          </a:stretch>
        </p:blipFill>
        <p:spPr>
          <a:xfrm>
            <a:off x="792000" y="399513"/>
            <a:ext cx="3855159" cy="5789975"/>
          </a:xfrm>
          <a:prstGeom prst="rect">
            <a:avLst/>
          </a:prstGeom>
        </p:spPr>
      </p:pic>
    </p:spTree>
    <p:extLst>
      <p:ext uri="{BB962C8B-B14F-4D97-AF65-F5344CB8AC3E}">
        <p14:creationId xmlns:p14="http://schemas.microsoft.com/office/powerpoint/2010/main" val="133384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94D-9ED5-43DC-9596-C8569951D2F5}"/>
              </a:ext>
            </a:extLst>
          </p:cNvPr>
          <p:cNvSpPr>
            <a:spLocks noGrp="1"/>
          </p:cNvSpPr>
          <p:nvPr>
            <p:ph type="title"/>
          </p:nvPr>
        </p:nvSpPr>
        <p:spPr/>
        <p:txBody>
          <a:bodyPr/>
          <a:lstStyle/>
          <a:p>
            <a:r>
              <a:rPr lang="et-EE" dirty="0">
                <a:solidFill>
                  <a:schemeClr val="accent1"/>
                </a:solidFill>
              </a:rPr>
              <a:t>IKV reeglid Forest divisjoni tegevusaladel</a:t>
            </a:r>
            <a:endParaRPr lang="en-US" dirty="0">
              <a:solidFill>
                <a:schemeClr val="accent1"/>
              </a:solidFill>
            </a:endParaRPr>
          </a:p>
        </p:txBody>
      </p:sp>
      <p:sp>
        <p:nvSpPr>
          <p:cNvPr id="5" name="Slide Number Placeholder 4">
            <a:extLst>
              <a:ext uri="{FF2B5EF4-FFF2-40B4-BE49-F238E27FC236}">
                <a16:creationId xmlns:a16="http://schemas.microsoft.com/office/drawing/2014/main" id="{47C81BED-53B6-4B89-BBE8-2AFED7DCA70A}"/>
              </a:ext>
            </a:extLst>
          </p:cNvPr>
          <p:cNvSpPr>
            <a:spLocks noGrp="1"/>
          </p:cNvSpPr>
          <p:nvPr>
            <p:ph type="sldNum" sz="quarter" idx="12"/>
          </p:nvPr>
        </p:nvSpPr>
        <p:spPr>
          <a:xfrm>
            <a:off x="648001" y="6147482"/>
            <a:ext cx="288000" cy="144000"/>
          </a:xfrm>
        </p:spPr>
        <p:txBody>
          <a:bodyPr/>
          <a:lstStyle/>
          <a:p>
            <a:fld id="{FB11BD77-5CEB-4A67-B6FA-87C329E83F86}" type="slidenum">
              <a:rPr lang="en-US" smtClean="0"/>
              <a:t>2</a:t>
            </a:fld>
            <a:endParaRPr lang="en-US" dirty="0"/>
          </a:p>
        </p:txBody>
      </p:sp>
      <p:sp>
        <p:nvSpPr>
          <p:cNvPr id="6" name="Content Placeholder 5">
            <a:extLst>
              <a:ext uri="{FF2B5EF4-FFF2-40B4-BE49-F238E27FC236}">
                <a16:creationId xmlns:a16="http://schemas.microsoft.com/office/drawing/2014/main" id="{89E2C6D2-D844-4BFC-8E9C-EC457AF77DF7}"/>
              </a:ext>
            </a:extLst>
          </p:cNvPr>
          <p:cNvSpPr>
            <a:spLocks noGrp="1"/>
          </p:cNvSpPr>
          <p:nvPr>
            <p:ph sz="half" idx="14"/>
          </p:nvPr>
        </p:nvSpPr>
        <p:spPr>
          <a:xfrm>
            <a:off x="2695575" y="1858377"/>
            <a:ext cx="4286252" cy="3453947"/>
          </a:xfrm>
        </p:spPr>
        <p:txBody>
          <a:bodyPr/>
          <a:lstStyle/>
          <a:p>
            <a:pPr marL="0" indent="-975">
              <a:lnSpc>
                <a:spcPct val="100000"/>
              </a:lnSpc>
              <a:buNone/>
            </a:pPr>
            <a:r>
              <a:rPr lang="et-EE" sz="1400" b="1" dirty="0">
                <a:solidFill>
                  <a:schemeClr val="accent1"/>
                </a:solidFill>
              </a:rPr>
              <a:t>Ohutus algab minust</a:t>
            </a:r>
            <a:endParaRPr lang="en-US" sz="1400" b="1" dirty="0">
              <a:solidFill>
                <a:schemeClr val="accent1"/>
              </a:solidFill>
            </a:endParaRPr>
          </a:p>
          <a:p>
            <a:pPr marL="359025" lvl="2"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r>
              <a:rPr lang="en-US" sz="1400" dirty="0"/>
              <a:t>.</a:t>
            </a:r>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endParaRPr lang="en-US" sz="1400" dirty="0"/>
          </a:p>
          <a:p>
            <a:pPr marL="179025" lvl="1" indent="0">
              <a:lnSpc>
                <a:spcPct val="100000"/>
              </a:lnSpc>
              <a:buNone/>
            </a:pPr>
            <a:r>
              <a:rPr lang="et-EE" sz="1400" dirty="0"/>
              <a:t>Uuendatud IKV standard keskendub suurema riskiga kokkupuutuvate inimeste kaitsmisele</a:t>
            </a:r>
            <a:r>
              <a:rPr lang="en-US" sz="1400" dirty="0"/>
              <a:t>.</a:t>
            </a:r>
            <a:r>
              <a:rPr lang="et-EE" sz="1400" dirty="0"/>
              <a:t> Järgime samu reegleid nii oma töötajate kui alltöövõtjate suhtes.</a:t>
            </a:r>
            <a:endParaRPr lang="en-US" sz="1400" dirty="0"/>
          </a:p>
          <a:p>
            <a:pPr marL="179025" lvl="1" indent="0">
              <a:lnSpc>
                <a:spcPct val="100000"/>
              </a:lnSpc>
              <a:buNone/>
            </a:pPr>
            <a:endParaRPr lang="en-US" sz="1400" dirty="0"/>
          </a:p>
          <a:p>
            <a:pPr marL="179025" lvl="1" indent="0">
              <a:lnSpc>
                <a:spcPct val="100000"/>
              </a:lnSpc>
              <a:buNone/>
            </a:pPr>
            <a:r>
              <a:rPr lang="et-EE" sz="1400" dirty="0"/>
              <a:t>Iga inimene </a:t>
            </a:r>
            <a:r>
              <a:rPr lang="en-US" sz="1400" dirty="0" err="1"/>
              <a:t>Stora</a:t>
            </a:r>
            <a:r>
              <a:rPr lang="en-US" sz="1400" dirty="0"/>
              <a:t> Enso </a:t>
            </a:r>
            <a:r>
              <a:rPr lang="et-EE" sz="1400" dirty="0"/>
              <a:t>tegevuses mängib olulist rolli. </a:t>
            </a:r>
            <a:r>
              <a:rPr lang="et-EE" sz="1400" b="1" dirty="0"/>
              <a:t>Ohutus algab alati minust ja ohutus on alati esikohal</a:t>
            </a:r>
            <a:r>
              <a:rPr lang="en-US" sz="1400" dirty="0"/>
              <a:t>.</a:t>
            </a:r>
            <a:endParaRPr lang="en-US" sz="1400" b="1" dirty="0"/>
          </a:p>
          <a:p>
            <a:pPr marL="179025" lvl="1" indent="0">
              <a:lnSpc>
                <a:spcPct val="100000"/>
              </a:lnSpc>
              <a:buNone/>
            </a:pPr>
            <a:endParaRPr lang="en-US" sz="1400" dirty="0"/>
          </a:p>
          <a:p>
            <a:pPr marL="179025" lvl="1" indent="0">
              <a:lnSpc>
                <a:spcPct val="100000"/>
              </a:lnSpc>
              <a:buNone/>
            </a:pPr>
            <a:endParaRPr lang="en-US" sz="1400" dirty="0"/>
          </a:p>
          <a:p>
            <a:pPr marL="180000" lvl="1" indent="0">
              <a:lnSpc>
                <a:spcPct val="100000"/>
              </a:lnSpc>
              <a:buNone/>
            </a:pPr>
            <a:endParaRPr lang="en-US" sz="1400" dirty="0"/>
          </a:p>
          <a:p>
            <a:pPr marL="360000" lvl="2" indent="0">
              <a:lnSpc>
                <a:spcPct val="100000"/>
              </a:lnSpc>
              <a:buNone/>
            </a:pPr>
            <a:endParaRPr lang="en-US" sz="1400" dirty="0"/>
          </a:p>
          <a:p>
            <a:pPr>
              <a:lnSpc>
                <a:spcPct val="100000"/>
              </a:lnSpc>
            </a:pPr>
            <a:endParaRPr lang="en-US" sz="1400" dirty="0"/>
          </a:p>
        </p:txBody>
      </p:sp>
      <p:sp>
        <p:nvSpPr>
          <p:cNvPr id="7" name="Content Placeholder 6">
            <a:extLst>
              <a:ext uri="{FF2B5EF4-FFF2-40B4-BE49-F238E27FC236}">
                <a16:creationId xmlns:a16="http://schemas.microsoft.com/office/drawing/2014/main" id="{79878B1F-8224-4F97-8FFA-201EB51187FD}"/>
              </a:ext>
            </a:extLst>
          </p:cNvPr>
          <p:cNvSpPr>
            <a:spLocks noGrp="1"/>
          </p:cNvSpPr>
          <p:nvPr>
            <p:ph sz="half" idx="16"/>
          </p:nvPr>
        </p:nvSpPr>
        <p:spPr>
          <a:xfrm>
            <a:off x="7820515" y="1858378"/>
            <a:ext cx="3926206" cy="3960000"/>
          </a:xfrm>
        </p:spPr>
        <p:txBody>
          <a:bodyPr/>
          <a:lstStyle/>
          <a:p>
            <a:pPr marL="0" indent="0">
              <a:lnSpc>
                <a:spcPct val="100000"/>
              </a:lnSpc>
              <a:buNone/>
            </a:pPr>
            <a:r>
              <a:rPr lang="et-EE" sz="1400" b="1" dirty="0">
                <a:solidFill>
                  <a:schemeClr val="accent1"/>
                </a:solidFill>
              </a:rPr>
              <a:t>Töökeskkonnaga seotud riskid</a:t>
            </a:r>
            <a:endParaRPr lang="en-US" sz="1400" b="1" dirty="0">
              <a:solidFill>
                <a:schemeClr val="accent1"/>
              </a:solidFill>
            </a:endParaRPr>
          </a:p>
          <a:p>
            <a:pPr indent="0">
              <a:lnSpc>
                <a:spcPct val="100000"/>
              </a:lnSpc>
              <a:buNone/>
            </a:pPr>
            <a:r>
              <a:rPr lang="et-EE" sz="1400" dirty="0"/>
              <a:t>Meie ümber on pidevalt mitmeid riske. </a:t>
            </a:r>
            <a:endParaRPr lang="en-US" sz="1400" dirty="0"/>
          </a:p>
          <a:p>
            <a:pPr indent="0">
              <a:lnSpc>
                <a:spcPct val="100000"/>
              </a:lnSpc>
              <a:buNone/>
            </a:pPr>
            <a:r>
              <a:rPr lang="et-EE" sz="1400" dirty="0"/>
              <a:t>Erinevates riikides on töökohtadel erisusi nt metsatüübid, ilm, valge aja pikkus, pinnas, loomad, elektrivõrgud, tormimurrud, teed ja liiklus lankide lähedal, järved ja muud veekogud, puude suurus jne</a:t>
            </a:r>
            <a:r>
              <a:rPr lang="en-US" sz="1400" dirty="0"/>
              <a:t>.</a:t>
            </a:r>
          </a:p>
          <a:p>
            <a:pPr indent="0">
              <a:lnSpc>
                <a:spcPct val="100000"/>
              </a:lnSpc>
              <a:buNone/>
            </a:pPr>
            <a:r>
              <a:rPr lang="et-EE" sz="1400" dirty="0"/>
              <a:t>Meie tegevuses on oluline</a:t>
            </a:r>
            <a:endParaRPr lang="en-US" sz="1400" dirty="0"/>
          </a:p>
          <a:p>
            <a:pPr marL="465750" indent="-285750">
              <a:lnSpc>
                <a:spcPct val="100000"/>
              </a:lnSpc>
              <a:spcBef>
                <a:spcPts val="600"/>
              </a:spcBef>
              <a:spcAft>
                <a:spcPts val="0"/>
              </a:spcAft>
            </a:pPr>
            <a:r>
              <a:rPr lang="et-EE" sz="1400" dirty="0"/>
              <a:t>Sa alati mõtled enne kui tegutsed</a:t>
            </a:r>
            <a:endParaRPr lang="en-US" sz="1400" dirty="0"/>
          </a:p>
          <a:p>
            <a:pPr marL="465750" indent="-285750">
              <a:lnSpc>
                <a:spcPct val="100000"/>
              </a:lnSpc>
              <a:spcBef>
                <a:spcPts val="600"/>
              </a:spcBef>
              <a:spcAft>
                <a:spcPts val="0"/>
              </a:spcAft>
            </a:pPr>
            <a:r>
              <a:rPr lang="et-EE" sz="1400" dirty="0"/>
              <a:t>Planeerid, mis saab edasi ja </a:t>
            </a:r>
            <a:endParaRPr lang="en-US" sz="1400" dirty="0"/>
          </a:p>
          <a:p>
            <a:pPr marL="465750" indent="-285750">
              <a:lnSpc>
                <a:spcPct val="100000"/>
              </a:lnSpc>
              <a:spcBef>
                <a:spcPts val="600"/>
              </a:spcBef>
              <a:spcAft>
                <a:spcPts val="0"/>
              </a:spcAft>
            </a:pPr>
            <a:r>
              <a:rPr lang="et-EE" sz="1400" dirty="0"/>
              <a:t>Mõtled järgmiste sammude võimalikele riskidele</a:t>
            </a:r>
            <a:r>
              <a:rPr lang="en-US" sz="1400" dirty="0"/>
              <a:t>.</a:t>
            </a:r>
          </a:p>
          <a:p>
            <a:pPr marL="465750" indent="-285750">
              <a:lnSpc>
                <a:spcPct val="100000"/>
              </a:lnSpc>
              <a:spcBef>
                <a:spcPts val="600"/>
              </a:spcBef>
              <a:spcAft>
                <a:spcPts val="0"/>
              </a:spcAft>
            </a:pPr>
            <a:r>
              <a:rPr lang="et-EE" sz="1400" dirty="0"/>
              <a:t>Hoolitsed oma töökaaslaste eest</a:t>
            </a:r>
            <a:r>
              <a:rPr lang="en-US" sz="1400" dirty="0"/>
              <a:t>. </a:t>
            </a:r>
          </a:p>
          <a:p>
            <a:pPr lvl="1">
              <a:lnSpc>
                <a:spcPct val="100000"/>
              </a:lnSpc>
            </a:pPr>
            <a:endParaRPr lang="en-US" sz="1400" dirty="0"/>
          </a:p>
          <a:p>
            <a:pPr lvl="1">
              <a:lnSpc>
                <a:spcPct val="100000"/>
              </a:lnSpc>
            </a:pPr>
            <a:endParaRPr lang="en-US" sz="1400" dirty="0"/>
          </a:p>
          <a:p>
            <a:pPr marL="0" indent="0">
              <a:lnSpc>
                <a:spcPct val="100000"/>
              </a:lnSpc>
              <a:buNone/>
            </a:pPr>
            <a:endParaRPr lang="en-US" sz="1400" b="1" dirty="0">
              <a:solidFill>
                <a:schemeClr val="accent1"/>
              </a:solidFill>
            </a:endParaRPr>
          </a:p>
          <a:p>
            <a:pPr marL="0" indent="0">
              <a:lnSpc>
                <a:spcPct val="100000"/>
              </a:lnSpc>
              <a:buNone/>
            </a:pPr>
            <a:endParaRPr lang="en-US" sz="1400" b="1" dirty="0">
              <a:solidFill>
                <a:schemeClr val="accent1"/>
              </a:solidFill>
            </a:endParaRPr>
          </a:p>
        </p:txBody>
      </p:sp>
      <p:pic>
        <p:nvPicPr>
          <p:cNvPr id="11" name="Picture 10">
            <a:extLst>
              <a:ext uri="{FF2B5EF4-FFF2-40B4-BE49-F238E27FC236}">
                <a16:creationId xmlns:a16="http://schemas.microsoft.com/office/drawing/2014/main" id="{9477E9F9-87B0-4500-AEEF-C790122F0CA7}"/>
              </a:ext>
            </a:extLst>
          </p:cNvPr>
          <p:cNvPicPr>
            <a:picLocks noChangeAspect="1"/>
          </p:cNvPicPr>
          <p:nvPr/>
        </p:nvPicPr>
        <p:blipFill>
          <a:blip r:embed="rId3"/>
          <a:stretch>
            <a:fillRect/>
          </a:stretch>
        </p:blipFill>
        <p:spPr>
          <a:xfrm>
            <a:off x="5791200" y="1827867"/>
            <a:ext cx="1303959" cy="185550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84ED2CC-3547-421C-B96B-7C002A95083A}"/>
              </a:ext>
            </a:extLst>
          </p:cNvPr>
          <p:cNvSpPr txBox="1"/>
          <p:nvPr/>
        </p:nvSpPr>
        <p:spPr>
          <a:xfrm>
            <a:off x="2808907" y="2091750"/>
            <a:ext cx="2933525" cy="1600438"/>
          </a:xfrm>
          <a:prstGeom prst="rect">
            <a:avLst/>
          </a:prstGeom>
          <a:noFill/>
        </p:spPr>
        <p:txBody>
          <a:bodyPr wrap="square" rtlCol="0">
            <a:spAutoFit/>
          </a:bodyPr>
          <a:lstStyle/>
          <a:p>
            <a:r>
              <a:rPr lang="et-EE" sz="1400" dirty="0"/>
              <a:t>Stora Ensos on ohutus on kõige olulisem </a:t>
            </a:r>
            <a:r>
              <a:rPr lang="en-US" sz="1400" dirty="0"/>
              <a:t>– </a:t>
            </a:r>
            <a:r>
              <a:rPr lang="et-EE" sz="1400" dirty="0"/>
              <a:t>me tahame kõik tegevused läbi viia ohutult</a:t>
            </a:r>
            <a:r>
              <a:rPr lang="en-US" sz="1400" dirty="0"/>
              <a:t>. </a:t>
            </a:r>
            <a:r>
              <a:rPr lang="en-US" sz="1400" dirty="0" err="1"/>
              <a:t>Stora</a:t>
            </a:r>
            <a:r>
              <a:rPr lang="en-US" sz="1400" dirty="0"/>
              <a:t> Enso 8 </a:t>
            </a:r>
            <a:r>
              <a:rPr lang="et-EE" sz="1400" dirty="0"/>
              <a:t>elupäästvat reeglit ja metsatööde ohutuseeskirjad määravad kõigi tegevuste põhinõuded.</a:t>
            </a:r>
            <a:endParaRPr lang="en-US" sz="1400" dirty="0"/>
          </a:p>
        </p:txBody>
      </p:sp>
      <p:pic>
        <p:nvPicPr>
          <p:cNvPr id="16" name="Picture 15" descr="A picture containing tree, outdoor, person, grass&#10;&#10;Description automatically generated">
            <a:extLst>
              <a:ext uri="{FF2B5EF4-FFF2-40B4-BE49-F238E27FC236}">
                <a16:creationId xmlns:a16="http://schemas.microsoft.com/office/drawing/2014/main" id="{E63C95E1-C916-43C0-8788-4BFF19D3688D}"/>
              </a:ext>
            </a:extLst>
          </p:cNvPr>
          <p:cNvPicPr>
            <a:picLocks noChangeAspect="1"/>
          </p:cNvPicPr>
          <p:nvPr/>
        </p:nvPicPr>
        <p:blipFill>
          <a:blip r:embed="rId4"/>
          <a:stretch>
            <a:fillRect/>
          </a:stretch>
        </p:blipFill>
        <p:spPr>
          <a:xfrm>
            <a:off x="648000" y="4749618"/>
            <a:ext cx="1899554" cy="1068760"/>
          </a:xfrm>
          <a:prstGeom prst="rect">
            <a:avLst/>
          </a:prstGeom>
        </p:spPr>
      </p:pic>
      <p:pic>
        <p:nvPicPr>
          <p:cNvPr id="17" name="Picture 2">
            <a:extLst>
              <a:ext uri="{FF2B5EF4-FFF2-40B4-BE49-F238E27FC236}">
                <a16:creationId xmlns:a16="http://schemas.microsoft.com/office/drawing/2014/main" id="{4C179577-D513-47A7-A71F-ADFB597B68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85" y="1780721"/>
            <a:ext cx="1899554" cy="118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4DA23431-DBF6-4EC8-A19F-C2B1557426D9}"/>
              </a:ext>
            </a:extLst>
          </p:cNvPr>
          <p:cNvPicPr>
            <a:picLocks noChangeAspect="1"/>
          </p:cNvPicPr>
          <p:nvPr/>
        </p:nvPicPr>
        <p:blipFill>
          <a:blip r:embed="rId6"/>
          <a:stretch>
            <a:fillRect/>
          </a:stretch>
        </p:blipFill>
        <p:spPr>
          <a:xfrm>
            <a:off x="648000" y="3258480"/>
            <a:ext cx="1896639" cy="1203011"/>
          </a:xfrm>
          <a:prstGeom prst="rect">
            <a:avLst/>
          </a:prstGeom>
        </p:spPr>
      </p:pic>
      <p:sp>
        <p:nvSpPr>
          <p:cNvPr id="12" name="TextBox 11">
            <a:hlinkClick r:id="rId7" action="ppaction://hlinksldjump"/>
            <a:extLst>
              <a:ext uri="{FF2B5EF4-FFF2-40B4-BE49-F238E27FC236}">
                <a16:creationId xmlns:a16="http://schemas.microsoft.com/office/drawing/2014/main" id="{1F75CE10-DB0A-4791-9557-90FED114A305}"/>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spTree>
    <p:extLst>
      <p:ext uri="{BB962C8B-B14F-4D97-AF65-F5344CB8AC3E}">
        <p14:creationId xmlns:p14="http://schemas.microsoft.com/office/powerpoint/2010/main" val="277648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3</a:t>
            </a:fld>
            <a:endParaRPr lang="en-US" sz="1000" b="1" dirty="0"/>
          </a:p>
        </p:txBody>
      </p:sp>
      <p:pic>
        <p:nvPicPr>
          <p:cNvPr id="33" name="Picture 32" descr="Skyddsskor.jpg"/>
          <p:cNvPicPr>
            <a:picLocks noChangeAspect="1"/>
          </p:cNvPicPr>
          <p:nvPr/>
        </p:nvPicPr>
        <p:blipFill>
          <a:blip r:embed="rId3" cstate="print"/>
          <a:stretch>
            <a:fillRect/>
          </a:stretch>
        </p:blipFill>
        <p:spPr>
          <a:xfrm>
            <a:off x="1397370" y="1662424"/>
            <a:ext cx="388923" cy="388923"/>
          </a:xfrm>
          <a:prstGeom prst="rect">
            <a:avLst/>
          </a:prstGeom>
        </p:spPr>
      </p:pic>
      <p:sp>
        <p:nvSpPr>
          <p:cNvPr id="36" name="Rectangle 35"/>
          <p:cNvSpPr/>
          <p:nvPr/>
        </p:nvSpPr>
        <p:spPr>
          <a:xfrm>
            <a:off x="579120" y="400517"/>
            <a:ext cx="9965205" cy="58477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t-EE" sz="3200" b="1" cap="all" dirty="0">
                <a:solidFill>
                  <a:schemeClr val="bg1"/>
                </a:solidFill>
                <a:ea typeface="Times New Roman"/>
                <a:cs typeface="Times New Roman"/>
              </a:rPr>
              <a:t>IKV nõuete põhimõtted</a:t>
            </a:r>
            <a:endParaRPr lang="en-US" sz="1050" b="1" cap="all" dirty="0">
              <a:solidFill>
                <a:schemeClr val="bg1"/>
              </a:solidFill>
              <a:ea typeface="Times New Roman"/>
              <a:cs typeface="Times New Roman"/>
            </a:endParaRPr>
          </a:p>
        </p:txBody>
      </p:sp>
      <p:pic>
        <p:nvPicPr>
          <p:cNvPr id="48" name="Picture 47" descr="Skyddsklader.jpg"/>
          <p:cNvPicPr>
            <a:picLocks noChangeAspect="1"/>
          </p:cNvPicPr>
          <p:nvPr/>
        </p:nvPicPr>
        <p:blipFill>
          <a:blip r:embed="rId4" cstate="print"/>
          <a:stretch>
            <a:fillRect/>
          </a:stretch>
        </p:blipFill>
        <p:spPr>
          <a:xfrm>
            <a:off x="933990" y="2374123"/>
            <a:ext cx="418029" cy="418029"/>
          </a:xfrm>
          <a:prstGeom prst="rect">
            <a:avLst/>
          </a:prstGeom>
        </p:spPr>
      </p:pic>
      <p:sp>
        <p:nvSpPr>
          <p:cNvPr id="37" name="Rounded Rectangle 36"/>
          <p:cNvSpPr/>
          <p:nvPr/>
        </p:nvSpPr>
        <p:spPr>
          <a:xfrm>
            <a:off x="2457646" y="1668437"/>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JALATSID</a:t>
            </a:r>
            <a:endParaRPr lang="en-US" sz="1200" dirty="0"/>
          </a:p>
        </p:txBody>
      </p:sp>
      <p:sp>
        <p:nvSpPr>
          <p:cNvPr id="9" name="TextBox 8"/>
          <p:cNvSpPr txBox="1"/>
          <p:nvPr/>
        </p:nvSpPr>
        <p:spPr>
          <a:xfrm>
            <a:off x="2448099" y="5016561"/>
            <a:ext cx="8111743" cy="897683"/>
          </a:xfrm>
          <a:prstGeom prst="roundRect">
            <a:avLst/>
          </a:prstGeom>
          <a:solidFill>
            <a:schemeClr val="accent2">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lang="et-EE" sz="1200" dirty="0">
                <a:solidFill>
                  <a:schemeClr val="tx1"/>
                </a:solidFill>
              </a:rPr>
              <a:t>Riskianalüüs ja ohutusjuhendid määravad kindlaks vajalikud isikukaitsevahendid. Kohaliku seadusandluse ja liikluseeskirja nõudeid tuleb täita. Nagu tuleb täita ka muid Stora Enso reegleid ja protseduure. </a:t>
            </a:r>
          </a:p>
          <a:p>
            <a:r>
              <a:rPr lang="et-EE" sz="1200" dirty="0">
                <a:solidFill>
                  <a:schemeClr val="tx1"/>
                </a:solidFill>
              </a:rPr>
              <a:t>Kõik IKV-d peavad olema CE-märgistusega ja vastama EL206/425 standardi nõuetele. Kasutajad peavad IKV-d kontrollima ja nende eest hoolitsema. Kahjustatud IKV kasutamine ei ole lubatud. </a:t>
            </a:r>
            <a:endParaRPr lang="en-US" sz="1200" dirty="0">
              <a:solidFill>
                <a:schemeClr val="tx1"/>
              </a:solidFill>
            </a:endParaRPr>
          </a:p>
        </p:txBody>
      </p:sp>
      <p:sp>
        <p:nvSpPr>
          <p:cNvPr id="32" name="Rounded Rectangle 36">
            <a:extLst>
              <a:ext uri="{FF2B5EF4-FFF2-40B4-BE49-F238E27FC236}">
                <a16:creationId xmlns:a16="http://schemas.microsoft.com/office/drawing/2014/main" id="{58BEB071-5BAC-4AE7-9AD1-19669E48302F}"/>
              </a:ext>
            </a:extLst>
          </p:cNvPr>
          <p:cNvSpPr/>
          <p:nvPr/>
        </p:nvSpPr>
        <p:spPr>
          <a:xfrm>
            <a:off x="2454160" y="2386333"/>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TÖÖRIIDED</a:t>
            </a:r>
            <a:endParaRPr lang="en-US" sz="1200" dirty="0"/>
          </a:p>
        </p:txBody>
      </p:sp>
      <p:sp>
        <p:nvSpPr>
          <p:cNvPr id="35" name="Rounded Rectangle 36">
            <a:extLst>
              <a:ext uri="{FF2B5EF4-FFF2-40B4-BE49-F238E27FC236}">
                <a16:creationId xmlns:a16="http://schemas.microsoft.com/office/drawing/2014/main" id="{435D8DE3-0729-44CF-A895-0764E791B651}"/>
              </a:ext>
            </a:extLst>
          </p:cNvPr>
          <p:cNvSpPr/>
          <p:nvPr/>
        </p:nvSpPr>
        <p:spPr>
          <a:xfrm>
            <a:off x="2448099" y="3072382"/>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PEAKAITSE</a:t>
            </a:r>
            <a:endParaRPr lang="en-US" sz="1200" dirty="0"/>
          </a:p>
        </p:txBody>
      </p:sp>
      <p:sp>
        <p:nvSpPr>
          <p:cNvPr id="38" name="Rounded Rectangle 36">
            <a:extLst>
              <a:ext uri="{FF2B5EF4-FFF2-40B4-BE49-F238E27FC236}">
                <a16:creationId xmlns:a16="http://schemas.microsoft.com/office/drawing/2014/main" id="{B7484FEB-AE7D-4AFB-BFA0-AF8D876A4280}"/>
              </a:ext>
            </a:extLst>
          </p:cNvPr>
          <p:cNvSpPr/>
          <p:nvPr/>
        </p:nvSpPr>
        <p:spPr>
          <a:xfrm>
            <a:off x="2457649" y="3755991"/>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SILMADE/NÄO-KAITSE</a:t>
            </a:r>
            <a:endParaRPr lang="en-US" sz="1200" dirty="0"/>
          </a:p>
        </p:txBody>
      </p:sp>
      <p:sp>
        <p:nvSpPr>
          <p:cNvPr id="39" name="Rounded Rectangle 36">
            <a:extLst>
              <a:ext uri="{FF2B5EF4-FFF2-40B4-BE49-F238E27FC236}">
                <a16:creationId xmlns:a16="http://schemas.microsoft.com/office/drawing/2014/main" id="{EE6200F9-0F6A-44CB-A7AB-D56621424CEF}"/>
              </a:ext>
            </a:extLst>
          </p:cNvPr>
          <p:cNvSpPr/>
          <p:nvPr/>
        </p:nvSpPr>
        <p:spPr>
          <a:xfrm>
            <a:off x="2457649" y="4376936"/>
            <a:ext cx="1512168" cy="388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KUULMISKAITSE</a:t>
            </a:r>
            <a:endParaRPr lang="en-US" sz="1200" dirty="0"/>
          </a:p>
        </p:txBody>
      </p:sp>
      <p:sp>
        <p:nvSpPr>
          <p:cNvPr id="40" name="TextBox 39">
            <a:hlinkClick r:id="rId5" action="ppaction://hlinksldjump"/>
            <a:extLst>
              <a:ext uri="{FF2B5EF4-FFF2-40B4-BE49-F238E27FC236}">
                <a16:creationId xmlns:a16="http://schemas.microsoft.com/office/drawing/2014/main" id="{9ED8C48E-30DF-49E7-8B66-23555451FE02}"/>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grpSp>
        <p:nvGrpSpPr>
          <p:cNvPr id="41" name="Group 41">
            <a:extLst>
              <a:ext uri="{FF2B5EF4-FFF2-40B4-BE49-F238E27FC236}">
                <a16:creationId xmlns:a16="http://schemas.microsoft.com/office/drawing/2014/main" id="{870EB635-ED07-4412-AA83-4E4DFE7AC85D}"/>
              </a:ext>
            </a:extLst>
          </p:cNvPr>
          <p:cNvGrpSpPr/>
          <p:nvPr/>
        </p:nvGrpSpPr>
        <p:grpSpPr>
          <a:xfrm>
            <a:off x="1882455" y="4374424"/>
            <a:ext cx="470856" cy="393945"/>
            <a:chOff x="7442932" y="3501008"/>
            <a:chExt cx="956591" cy="800339"/>
          </a:xfrm>
        </p:grpSpPr>
        <p:pic>
          <p:nvPicPr>
            <p:cNvPr id="46" name="Picture 2" descr="kuulosuo">
              <a:extLst>
                <a:ext uri="{FF2B5EF4-FFF2-40B4-BE49-F238E27FC236}">
                  <a16:creationId xmlns:a16="http://schemas.microsoft.com/office/drawing/2014/main" id="{E45BF0F1-F46C-49B7-91AC-808FFA357FD8}"/>
                </a:ext>
              </a:extLst>
            </p:cNvPr>
            <p:cNvPicPr>
              <a:picLocks noChangeAspect="1" noChangeArrowheads="1"/>
            </p:cNvPicPr>
            <p:nvPr/>
          </p:nvPicPr>
          <p:blipFill>
            <a:blip r:embed="rId6" cstate="print">
              <a:grayscl/>
            </a:blip>
            <a:srcRect/>
            <a:stretch>
              <a:fillRect/>
            </a:stretch>
          </p:blipFill>
          <p:spPr bwMode="auto">
            <a:xfrm>
              <a:off x="7452320" y="3501008"/>
              <a:ext cx="884585" cy="800339"/>
            </a:xfrm>
            <a:prstGeom prst="rect">
              <a:avLst/>
            </a:prstGeom>
            <a:noFill/>
          </p:spPr>
        </p:pic>
        <p:sp>
          <p:nvSpPr>
            <p:cNvPr id="47" name="Rectangle 46">
              <a:extLst>
                <a:ext uri="{FF2B5EF4-FFF2-40B4-BE49-F238E27FC236}">
                  <a16:creationId xmlns:a16="http://schemas.microsoft.com/office/drawing/2014/main" id="{EDA01FA1-863E-4B58-9753-612FCBE91A11}"/>
                </a:ext>
              </a:extLst>
            </p:cNvPr>
            <p:cNvSpPr/>
            <p:nvPr/>
          </p:nvSpPr>
          <p:spPr>
            <a:xfrm>
              <a:off x="7442932" y="3677867"/>
              <a:ext cx="956591" cy="572326"/>
            </a:xfrm>
            <a:prstGeom prst="rect">
              <a:avLst/>
            </a:prstGeom>
          </p:spPr>
          <p:txBody>
            <a:bodyPr wrap="square">
              <a:spAutoFit/>
            </a:bodyPr>
            <a:lstStyle/>
            <a:p>
              <a:r>
                <a:rPr lang="en-US" sz="800" b="1" dirty="0">
                  <a:solidFill>
                    <a:prstClr val="black"/>
                  </a:solidFill>
                  <a:ea typeface="Times New Roman"/>
                  <a:cs typeface="Times New Roman"/>
                </a:rPr>
                <a:t>Over</a:t>
              </a:r>
            </a:p>
            <a:p>
              <a:r>
                <a:rPr lang="en-US" sz="800" b="1" dirty="0">
                  <a:solidFill>
                    <a:prstClr val="black"/>
                  </a:solidFill>
                  <a:ea typeface="Times New Roman"/>
                  <a:cs typeface="Times New Roman"/>
                </a:rPr>
                <a:t>85 dB</a:t>
              </a:r>
              <a:endParaRPr lang="en-US" sz="800" dirty="0">
                <a:solidFill>
                  <a:prstClr val="black"/>
                </a:solidFill>
              </a:endParaRPr>
            </a:p>
          </p:txBody>
        </p:sp>
      </p:grpSp>
      <p:pic>
        <p:nvPicPr>
          <p:cNvPr id="53" name="Picture 52" descr="Skyddsglasogon.jpg">
            <a:extLst>
              <a:ext uri="{FF2B5EF4-FFF2-40B4-BE49-F238E27FC236}">
                <a16:creationId xmlns:a16="http://schemas.microsoft.com/office/drawing/2014/main" id="{A13C147C-21E1-44BD-AF22-66FB722B6F43}"/>
              </a:ext>
            </a:extLst>
          </p:cNvPr>
          <p:cNvPicPr>
            <a:picLocks noChangeAspect="1"/>
          </p:cNvPicPr>
          <p:nvPr/>
        </p:nvPicPr>
        <p:blipFill>
          <a:blip r:embed="rId7" cstate="print"/>
          <a:stretch>
            <a:fillRect/>
          </a:stretch>
        </p:blipFill>
        <p:spPr>
          <a:xfrm>
            <a:off x="942148" y="3743203"/>
            <a:ext cx="401711" cy="401711"/>
          </a:xfrm>
          <a:prstGeom prst="rect">
            <a:avLst/>
          </a:prstGeom>
        </p:spPr>
      </p:pic>
      <p:pic>
        <p:nvPicPr>
          <p:cNvPr id="63" name="Picture 62">
            <a:extLst>
              <a:ext uri="{FF2B5EF4-FFF2-40B4-BE49-F238E27FC236}">
                <a16:creationId xmlns:a16="http://schemas.microsoft.com/office/drawing/2014/main" id="{18D01275-C5A8-47EC-8BBC-BE5D3258CD72}"/>
              </a:ext>
            </a:extLst>
          </p:cNvPr>
          <p:cNvPicPr>
            <a:picLocks noChangeAspect="1"/>
          </p:cNvPicPr>
          <p:nvPr/>
        </p:nvPicPr>
        <p:blipFill>
          <a:blip r:embed="rId8" cstate="print"/>
          <a:stretch>
            <a:fillRect/>
          </a:stretch>
        </p:blipFill>
        <p:spPr>
          <a:xfrm>
            <a:off x="1419387" y="2371779"/>
            <a:ext cx="418029" cy="418029"/>
          </a:xfrm>
          <a:prstGeom prst="rect">
            <a:avLst/>
          </a:prstGeom>
        </p:spPr>
      </p:pic>
      <p:pic>
        <p:nvPicPr>
          <p:cNvPr id="51" name="Picture 2" descr="Brady PET Mandatory Protective Gloves Sign With Pictogram Only Text">
            <a:extLst>
              <a:ext uri="{FF2B5EF4-FFF2-40B4-BE49-F238E27FC236}">
                <a16:creationId xmlns:a16="http://schemas.microsoft.com/office/drawing/2014/main" id="{B366E70B-FA68-496A-BCBE-9100322B5C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4784" y="2371779"/>
            <a:ext cx="418029" cy="419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CA490B-B55A-446E-989B-49A0560F14D2}"/>
              </a:ext>
            </a:extLst>
          </p:cNvPr>
          <p:cNvSpPr txBox="1"/>
          <p:nvPr/>
        </p:nvSpPr>
        <p:spPr>
          <a:xfrm>
            <a:off x="4074156" y="1547168"/>
            <a:ext cx="6485686" cy="76944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t-EE" sz="1100" dirty="0"/>
              <a:t>Metsatöödel peavad turvajalatsid olema tööks sobivad. Enamik töid vajavad minimaalselt S3-klassi saapaid, millel on turvanina. Jalatsid peavad kaitsma igas olukorras (nt talv, libedus, märg pinnas jne). Teatud tööd võimaldavad kasutada turvajalatseid ilma pahkluutoe või turvaninata. Enamasti on pahkluu toetamiseks ja kaitsmiseks vaja kõrgema säärega jalatseid. </a:t>
            </a:r>
            <a:endParaRPr lang="en-US" sz="1100" dirty="0"/>
          </a:p>
        </p:txBody>
      </p:sp>
      <p:sp>
        <p:nvSpPr>
          <p:cNvPr id="66" name="TextBox 65">
            <a:extLst>
              <a:ext uri="{FF2B5EF4-FFF2-40B4-BE49-F238E27FC236}">
                <a16:creationId xmlns:a16="http://schemas.microsoft.com/office/drawing/2014/main" id="{CE96F55B-EB2E-4E5D-974C-496016C4895B}"/>
              </a:ext>
            </a:extLst>
          </p:cNvPr>
          <p:cNvSpPr txBox="1"/>
          <p:nvPr/>
        </p:nvSpPr>
        <p:spPr>
          <a:xfrm>
            <a:off x="4074159" y="2371779"/>
            <a:ext cx="6485686"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t-EE" sz="1100" dirty="0"/>
              <a:t>Riietus peab olema visuaalselt nähtav ja vastama standardi EN2047 klassile 1. Tuletöödel peavad tööriided olema tulekindlad. Kindad peavad vastama standardile EN420 ja töö spetsiifilistele nõuetele. </a:t>
            </a:r>
            <a:endParaRPr lang="en-US" sz="1100" dirty="0"/>
          </a:p>
        </p:txBody>
      </p:sp>
      <p:sp>
        <p:nvSpPr>
          <p:cNvPr id="67" name="TextBox 66">
            <a:extLst>
              <a:ext uri="{FF2B5EF4-FFF2-40B4-BE49-F238E27FC236}">
                <a16:creationId xmlns:a16="http://schemas.microsoft.com/office/drawing/2014/main" id="{7633EC5C-CEBA-4ED1-B970-41B88F3E76FF}"/>
              </a:ext>
            </a:extLst>
          </p:cNvPr>
          <p:cNvSpPr txBox="1"/>
          <p:nvPr/>
        </p:nvSpPr>
        <p:spPr>
          <a:xfrm>
            <a:off x="4074157" y="3651763"/>
            <a:ext cx="6485687" cy="60016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t-EE" sz="1100" dirty="0"/>
              <a:t>Kaitseprillid peavad vastama EN166 standardile, CE-märgistusega ja olema võimalik kombineerida kiivri või muu varustusega. Minimaalne klassifikatsioon peab olema </a:t>
            </a:r>
            <a:r>
              <a:rPr lang="et-EE" sz="1100" dirty="0" err="1"/>
              <a:t>S-tase</a:t>
            </a:r>
            <a:r>
              <a:rPr lang="et-EE" sz="1100" dirty="0"/>
              <a:t>. Kaitseprillid on kohustuslikud kõikidel metsatöödel välitingimustes (nt metsas kõndimisel).</a:t>
            </a:r>
            <a:endParaRPr lang="en-US" sz="1100" dirty="0">
              <a:solidFill>
                <a:schemeClr val="bg1"/>
              </a:solidFill>
            </a:endParaRPr>
          </a:p>
        </p:txBody>
      </p:sp>
      <p:pic>
        <p:nvPicPr>
          <p:cNvPr id="68" name="Picture 67">
            <a:extLst>
              <a:ext uri="{FF2B5EF4-FFF2-40B4-BE49-F238E27FC236}">
                <a16:creationId xmlns:a16="http://schemas.microsoft.com/office/drawing/2014/main" id="{4673FCC0-6ACD-450B-968F-4F936E827D09}"/>
              </a:ext>
            </a:extLst>
          </p:cNvPr>
          <p:cNvPicPr>
            <a:picLocks noChangeAspect="1"/>
          </p:cNvPicPr>
          <p:nvPr/>
        </p:nvPicPr>
        <p:blipFill>
          <a:blip r:embed="rId10"/>
          <a:stretch>
            <a:fillRect/>
          </a:stretch>
        </p:blipFill>
        <p:spPr>
          <a:xfrm>
            <a:off x="1419387" y="3734674"/>
            <a:ext cx="418029" cy="412028"/>
          </a:xfrm>
          <a:prstGeom prst="rect">
            <a:avLst/>
          </a:prstGeom>
        </p:spPr>
      </p:pic>
      <p:pic>
        <p:nvPicPr>
          <p:cNvPr id="69" name="Picture 68">
            <a:extLst>
              <a:ext uri="{FF2B5EF4-FFF2-40B4-BE49-F238E27FC236}">
                <a16:creationId xmlns:a16="http://schemas.microsoft.com/office/drawing/2014/main" id="{54931D66-712F-41F9-ABEF-FB454FE33F7F}"/>
              </a:ext>
            </a:extLst>
          </p:cNvPr>
          <p:cNvPicPr>
            <a:picLocks noChangeAspect="1"/>
          </p:cNvPicPr>
          <p:nvPr/>
        </p:nvPicPr>
        <p:blipFill>
          <a:blip r:embed="rId11"/>
          <a:stretch>
            <a:fillRect/>
          </a:stretch>
        </p:blipFill>
        <p:spPr>
          <a:xfrm>
            <a:off x="1879185" y="3743203"/>
            <a:ext cx="440730" cy="430887"/>
          </a:xfrm>
          <a:prstGeom prst="rect">
            <a:avLst/>
          </a:prstGeom>
        </p:spPr>
      </p:pic>
      <p:sp>
        <p:nvSpPr>
          <p:cNvPr id="70" name="TextBox 69">
            <a:extLst>
              <a:ext uri="{FF2B5EF4-FFF2-40B4-BE49-F238E27FC236}">
                <a16:creationId xmlns:a16="http://schemas.microsoft.com/office/drawing/2014/main" id="{830AE5A1-3B6C-4260-B434-3ACFFBE26286}"/>
              </a:ext>
            </a:extLst>
          </p:cNvPr>
          <p:cNvSpPr txBox="1"/>
          <p:nvPr/>
        </p:nvSpPr>
        <p:spPr>
          <a:xfrm>
            <a:off x="4074156" y="3072382"/>
            <a:ext cx="6485686"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t-EE" sz="1100" dirty="0"/>
              <a:t>Kiiver peab vastama EN397 standardile, sellel peab olema CE-märgistus ja lõuarihm. Kiivrite kasutustähtaega saab tuvastada vastavate indikaatorite või märgise abil.</a:t>
            </a:r>
            <a:endParaRPr lang="en-US" sz="1100" dirty="0"/>
          </a:p>
        </p:txBody>
      </p:sp>
      <p:sp>
        <p:nvSpPr>
          <p:cNvPr id="72" name="TextBox 71">
            <a:extLst>
              <a:ext uri="{FF2B5EF4-FFF2-40B4-BE49-F238E27FC236}">
                <a16:creationId xmlns:a16="http://schemas.microsoft.com/office/drawing/2014/main" id="{7FA1DD6C-9F38-4690-848B-C336F7040C01}"/>
              </a:ext>
            </a:extLst>
          </p:cNvPr>
          <p:cNvSpPr txBox="1"/>
          <p:nvPr/>
        </p:nvSpPr>
        <p:spPr>
          <a:xfrm>
            <a:off x="4074155" y="4374424"/>
            <a:ext cx="6485687" cy="43088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t-EE" sz="1100" dirty="0"/>
              <a:t>Kuulmiskaitset on vaja kõigis mürarohketes tingimustes, kuid nõue on ette nähtud 85 </a:t>
            </a:r>
            <a:r>
              <a:rPr lang="et-EE" sz="1100" dirty="0" err="1"/>
              <a:t>dB</a:t>
            </a:r>
            <a:r>
              <a:rPr lang="et-EE" sz="1100" dirty="0"/>
              <a:t> või rohkema müratasemega keskkonnas. Kuulmiskaitsevahendid peavad vastama standardile EN352.</a:t>
            </a:r>
            <a:endParaRPr lang="en-US" sz="1100" dirty="0"/>
          </a:p>
        </p:txBody>
      </p:sp>
      <p:pic>
        <p:nvPicPr>
          <p:cNvPr id="4" name="Picture 2" descr="09-135 CE-merkki (20x20 1 kpl = 10 tarraa)">
            <a:extLst>
              <a:ext uri="{FF2B5EF4-FFF2-40B4-BE49-F238E27FC236}">
                <a16:creationId xmlns:a16="http://schemas.microsoft.com/office/drawing/2014/main" id="{19EA3795-82CB-4436-B815-2316FBC274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1356" y="5122146"/>
            <a:ext cx="584775" cy="5847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F811B3F-E0D4-4A4A-B2E1-790495D209A0}"/>
              </a:ext>
            </a:extLst>
          </p:cNvPr>
          <p:cNvPicPr>
            <a:picLocks noChangeAspect="1"/>
          </p:cNvPicPr>
          <p:nvPr/>
        </p:nvPicPr>
        <p:blipFill>
          <a:blip r:embed="rId13"/>
          <a:stretch>
            <a:fillRect/>
          </a:stretch>
        </p:blipFill>
        <p:spPr>
          <a:xfrm>
            <a:off x="1846586" y="3072382"/>
            <a:ext cx="473329" cy="436919"/>
          </a:xfrm>
          <a:prstGeom prst="rect">
            <a:avLst/>
          </a:prstGeom>
        </p:spPr>
      </p:pic>
      <p:pic>
        <p:nvPicPr>
          <p:cNvPr id="30" name="Picture 29">
            <a:extLst>
              <a:ext uri="{FF2B5EF4-FFF2-40B4-BE49-F238E27FC236}">
                <a16:creationId xmlns:a16="http://schemas.microsoft.com/office/drawing/2014/main" id="{14BB1750-59E1-4D88-836E-62D4E44D9ECD}"/>
              </a:ext>
            </a:extLst>
          </p:cNvPr>
          <p:cNvPicPr>
            <a:picLocks noChangeAspect="1"/>
          </p:cNvPicPr>
          <p:nvPr/>
        </p:nvPicPr>
        <p:blipFill>
          <a:blip r:embed="rId14"/>
          <a:stretch>
            <a:fillRect/>
          </a:stretch>
        </p:blipFill>
        <p:spPr>
          <a:xfrm>
            <a:off x="1926077" y="1664294"/>
            <a:ext cx="397328" cy="387053"/>
          </a:xfrm>
          <a:prstGeom prst="rect">
            <a:avLst/>
          </a:prstGeom>
        </p:spPr>
      </p:pic>
      <p:pic>
        <p:nvPicPr>
          <p:cNvPr id="31" name="Picture 30">
            <a:extLst>
              <a:ext uri="{FF2B5EF4-FFF2-40B4-BE49-F238E27FC236}">
                <a16:creationId xmlns:a16="http://schemas.microsoft.com/office/drawing/2014/main" id="{2E7711AC-DECB-4C7E-B84F-8FB3ADDDB893}"/>
              </a:ext>
            </a:extLst>
          </p:cNvPr>
          <p:cNvPicPr>
            <a:picLocks noChangeAspect="1"/>
          </p:cNvPicPr>
          <p:nvPr/>
        </p:nvPicPr>
        <p:blipFill>
          <a:blip r:embed="rId15"/>
          <a:stretch>
            <a:fillRect/>
          </a:stretch>
        </p:blipFill>
        <p:spPr>
          <a:xfrm>
            <a:off x="10664184" y="2933828"/>
            <a:ext cx="512218" cy="570374"/>
          </a:xfrm>
          <a:prstGeom prst="rect">
            <a:avLst/>
          </a:prstGeom>
        </p:spPr>
      </p:pic>
      <p:pic>
        <p:nvPicPr>
          <p:cNvPr id="34" name="Picture 33">
            <a:extLst>
              <a:ext uri="{FF2B5EF4-FFF2-40B4-BE49-F238E27FC236}">
                <a16:creationId xmlns:a16="http://schemas.microsoft.com/office/drawing/2014/main" id="{7D619CD6-4F06-44E9-9DCF-4B2267D02FC3}"/>
              </a:ext>
            </a:extLst>
          </p:cNvPr>
          <p:cNvPicPr>
            <a:picLocks noChangeAspect="1"/>
          </p:cNvPicPr>
          <p:nvPr/>
        </p:nvPicPr>
        <p:blipFill rotWithShape="1">
          <a:blip r:embed="rId16"/>
          <a:srcRect r="3923" b="27538"/>
          <a:stretch/>
        </p:blipFill>
        <p:spPr>
          <a:xfrm>
            <a:off x="10664184" y="1562063"/>
            <a:ext cx="559228" cy="570374"/>
          </a:xfrm>
          <a:prstGeom prst="rect">
            <a:avLst/>
          </a:prstGeom>
        </p:spPr>
      </p:pic>
      <p:pic>
        <p:nvPicPr>
          <p:cNvPr id="43" name="Picture 42">
            <a:extLst>
              <a:ext uri="{FF2B5EF4-FFF2-40B4-BE49-F238E27FC236}">
                <a16:creationId xmlns:a16="http://schemas.microsoft.com/office/drawing/2014/main" id="{2E945762-D50E-421A-B2F7-570BC42334E3}"/>
              </a:ext>
            </a:extLst>
          </p:cNvPr>
          <p:cNvPicPr>
            <a:picLocks noChangeAspect="1"/>
          </p:cNvPicPr>
          <p:nvPr/>
        </p:nvPicPr>
        <p:blipFill>
          <a:blip r:embed="rId17"/>
          <a:stretch>
            <a:fillRect/>
          </a:stretch>
        </p:blipFill>
        <p:spPr>
          <a:xfrm>
            <a:off x="11176402" y="3031497"/>
            <a:ext cx="802267" cy="472705"/>
          </a:xfrm>
          <a:prstGeom prst="rect">
            <a:avLst/>
          </a:prstGeom>
        </p:spPr>
      </p:pic>
      <p:pic>
        <p:nvPicPr>
          <p:cNvPr id="44" name="Picture 43">
            <a:extLst>
              <a:ext uri="{FF2B5EF4-FFF2-40B4-BE49-F238E27FC236}">
                <a16:creationId xmlns:a16="http://schemas.microsoft.com/office/drawing/2014/main" id="{0DBF1D90-25AB-4FC6-A078-9A59DC0E6F41}"/>
              </a:ext>
            </a:extLst>
          </p:cNvPr>
          <p:cNvPicPr>
            <a:picLocks noChangeAspect="1"/>
          </p:cNvPicPr>
          <p:nvPr/>
        </p:nvPicPr>
        <p:blipFill>
          <a:blip r:embed="rId18"/>
          <a:stretch>
            <a:fillRect/>
          </a:stretch>
        </p:blipFill>
        <p:spPr>
          <a:xfrm>
            <a:off x="10750591" y="2344892"/>
            <a:ext cx="339404" cy="454340"/>
          </a:xfrm>
          <a:prstGeom prst="rect">
            <a:avLst/>
          </a:prstGeom>
        </p:spPr>
      </p:pic>
      <p:pic>
        <p:nvPicPr>
          <p:cNvPr id="2050" name="Picture 2" descr="Stronghand 0119 MAMMUT Leather protective gloves 8-12 - online purchase |  Euro Industry">
            <a:extLst>
              <a:ext uri="{FF2B5EF4-FFF2-40B4-BE49-F238E27FC236}">
                <a16:creationId xmlns:a16="http://schemas.microsoft.com/office/drawing/2014/main" id="{249F1FA3-B45F-434B-A18B-3E7760C4B96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33304" y="2386963"/>
            <a:ext cx="521877" cy="400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LAS® 9548 Exalter Easyroll turvakengät | Motonet Oy">
            <a:extLst>
              <a:ext uri="{FF2B5EF4-FFF2-40B4-BE49-F238E27FC236}">
                <a16:creationId xmlns:a16="http://schemas.microsoft.com/office/drawing/2014/main" id="{39721AD0-9F82-40CF-AF6D-FF2C5B8C2C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27754" y="1542330"/>
            <a:ext cx="570374" cy="5703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61C4BE6-E99B-40B1-B40B-CC3A02FA446B}"/>
              </a:ext>
            </a:extLst>
          </p:cNvPr>
          <p:cNvPicPr>
            <a:picLocks noChangeAspect="1"/>
          </p:cNvPicPr>
          <p:nvPr/>
        </p:nvPicPr>
        <p:blipFill>
          <a:blip r:embed="rId21"/>
          <a:stretch>
            <a:fillRect/>
          </a:stretch>
        </p:blipFill>
        <p:spPr>
          <a:xfrm>
            <a:off x="11327754" y="3686020"/>
            <a:ext cx="508103" cy="475234"/>
          </a:xfrm>
          <a:prstGeom prst="rect">
            <a:avLst/>
          </a:prstGeom>
        </p:spPr>
      </p:pic>
      <p:pic>
        <p:nvPicPr>
          <p:cNvPr id="2054" name="Picture 6" descr="PETZL-VISIÈRE VIZEN - Vertical Solutions">
            <a:extLst>
              <a:ext uri="{FF2B5EF4-FFF2-40B4-BE49-F238E27FC236}">
                <a16:creationId xmlns:a16="http://schemas.microsoft.com/office/drawing/2014/main" id="{92BEE34D-DD11-4192-BCCD-D2A865C9E25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44325" y="3686020"/>
            <a:ext cx="696457" cy="499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M Peltor WorkTunes Pro radiokuulonsuojain - Agripalvelu.fi">
            <a:extLst>
              <a:ext uri="{FF2B5EF4-FFF2-40B4-BE49-F238E27FC236}">
                <a16:creationId xmlns:a16="http://schemas.microsoft.com/office/drawing/2014/main" id="{CDBC3F3F-733A-427C-B366-1BA9C268639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709607" y="4374424"/>
            <a:ext cx="421371" cy="4673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3M Peltor LEP-100 Earplugs">
            <a:extLst>
              <a:ext uri="{FF2B5EF4-FFF2-40B4-BE49-F238E27FC236}">
                <a16:creationId xmlns:a16="http://schemas.microsoft.com/office/drawing/2014/main" id="{4C172E45-F234-4B0D-B0DF-0E235614A2D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327754" y="4378746"/>
            <a:ext cx="463069" cy="46306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isk Register used to document risks identified as a result of hazards and  record corrective actions">
            <a:extLst>
              <a:ext uri="{FF2B5EF4-FFF2-40B4-BE49-F238E27FC236}">
                <a16:creationId xmlns:a16="http://schemas.microsoft.com/office/drawing/2014/main" id="{093CE5BD-37E6-4E0D-B072-9B5CD0A224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12994" y="5020437"/>
            <a:ext cx="671830" cy="8957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ow to Create Step-by-Step Instructions Using Visuals | Blog | TechSmith">
            <a:extLst>
              <a:ext uri="{FF2B5EF4-FFF2-40B4-BE49-F238E27FC236}">
                <a16:creationId xmlns:a16="http://schemas.microsoft.com/office/drawing/2014/main" id="{A2F50A4C-BDFD-43F2-8617-FCD27DE88F7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339" y="4991261"/>
            <a:ext cx="1315954" cy="8957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44F71CB-EABF-47B6-848D-CB46579C84EA}"/>
              </a:ext>
            </a:extLst>
          </p:cNvPr>
          <p:cNvSpPr/>
          <p:nvPr/>
        </p:nvSpPr>
        <p:spPr>
          <a:xfrm>
            <a:off x="579120" y="4968703"/>
            <a:ext cx="11399549" cy="98610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78813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sz="4000" dirty="0"/>
              <a:t>IKV-d metsaraiel</a:t>
            </a:r>
            <a:endParaRPr lang="en-US" sz="4000" dirty="0"/>
          </a:p>
        </p:txBody>
      </p:sp>
      <p:sp>
        <p:nvSpPr>
          <p:cNvPr id="3" name="Subtitle 2"/>
          <p:cNvSpPr>
            <a:spLocks noGrp="1"/>
          </p:cNvSpPr>
          <p:nvPr>
            <p:ph type="subTitle" idx="1"/>
          </p:nvPr>
        </p:nvSpPr>
        <p:spPr/>
        <p:txBody>
          <a:bodyPr/>
          <a:lstStyle/>
          <a:p>
            <a:r>
              <a:rPr lang="en-US" sz="2400" b="0" dirty="0"/>
              <a:t>Forest </a:t>
            </a:r>
            <a:r>
              <a:rPr lang="et-EE" sz="2400" b="0" dirty="0"/>
              <a:t>divisjon</a:t>
            </a:r>
            <a:endParaRPr lang="en-US" sz="2400" b="0" dirty="0"/>
          </a:p>
        </p:txBody>
      </p:sp>
      <p:pic>
        <p:nvPicPr>
          <p:cNvPr id="6" name="Picture 5">
            <a:extLst>
              <a:ext uri="{FF2B5EF4-FFF2-40B4-BE49-F238E27FC236}">
                <a16:creationId xmlns:a16="http://schemas.microsoft.com/office/drawing/2014/main" id="{BE4C7234-5AD7-4AFD-B65D-A98E6E7A6A6D}"/>
              </a:ext>
            </a:extLst>
          </p:cNvPr>
          <p:cNvPicPr>
            <a:picLocks noChangeAspect="1"/>
          </p:cNvPicPr>
          <p:nvPr/>
        </p:nvPicPr>
        <p:blipFill>
          <a:blip r:embed="rId3"/>
          <a:stretch>
            <a:fillRect/>
          </a:stretch>
        </p:blipFill>
        <p:spPr>
          <a:xfrm>
            <a:off x="9591991" y="2404869"/>
            <a:ext cx="1952009" cy="2020634"/>
          </a:xfrm>
          <a:prstGeom prst="rect">
            <a:avLst/>
          </a:prstGeom>
        </p:spPr>
      </p:pic>
    </p:spTree>
    <p:extLst>
      <p:ext uri="{BB962C8B-B14F-4D97-AF65-F5344CB8AC3E}">
        <p14:creationId xmlns:p14="http://schemas.microsoft.com/office/powerpoint/2010/main" val="37268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marL="0" marR="0" lvl="0" indent="0" algn="r" defTabSz="914400" rtl="0" eaLnBrk="1" fontAlgn="auto" latinLnBrk="0" hangingPunct="1">
              <a:lnSpc>
                <a:spcPct val="100000"/>
              </a:lnSpc>
              <a:spcBef>
                <a:spcPts val="0"/>
              </a:spcBef>
              <a:spcAft>
                <a:spcPts val="0"/>
              </a:spcAft>
              <a:buClrTx/>
              <a:buSzTx/>
              <a:buFontTx/>
              <a:buNone/>
              <a:tabLst/>
              <a:defRPr/>
            </a:pPr>
            <a:fld id="{F452C86F-1C17-47E2-9E8C-FD4A937BD3DD}" type="slidenum">
              <a:rPr kumimoji="0" lang="en-US" sz="1000" b="1" i="0" u="none" strike="noStrike" kern="1200" cap="none" spc="0" normalizeH="0" baseline="0" noProof="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p:cNvSpPr/>
          <p:nvPr/>
        </p:nvSpPr>
        <p:spPr>
          <a:xfrm>
            <a:off x="3531496" y="1467541"/>
            <a:ext cx="103746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1" i="0" u="none" strike="noStrike" kern="1200" cap="all" spc="0" normalizeH="0" baseline="0" noProof="0" dirty="0">
                <a:ln>
                  <a:noFill/>
                </a:ln>
                <a:solidFill>
                  <a:srgbClr val="97999B"/>
                </a:solidFill>
                <a:effectLst/>
                <a:uLnTx/>
                <a:uFillTx/>
                <a:latin typeface="Arial"/>
                <a:ea typeface="Times New Roman"/>
                <a:cs typeface="Times New Roman"/>
              </a:rPr>
              <a:t>Jalanõud</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25" name="Rectangle 24"/>
          <p:cNvSpPr/>
          <p:nvPr/>
        </p:nvSpPr>
        <p:spPr>
          <a:xfrm>
            <a:off x="6962762" y="1278359"/>
            <a:ext cx="14121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1" i="0" u="none" strike="noStrike" kern="1200" cap="all" spc="0" normalizeH="0" baseline="0" noProof="0" dirty="0">
                <a:ln>
                  <a:noFill/>
                </a:ln>
                <a:solidFill>
                  <a:srgbClr val="97999B"/>
                </a:solidFill>
                <a:effectLst/>
                <a:uLnTx/>
                <a:uFillTx/>
                <a:latin typeface="Arial"/>
                <a:ea typeface="Times New Roman"/>
                <a:cs typeface="Times New Roman"/>
              </a:rPr>
              <a:t>Silmade kaitse</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26" name="Rectangle 25"/>
          <p:cNvSpPr/>
          <p:nvPr/>
        </p:nvSpPr>
        <p:spPr>
          <a:xfrm>
            <a:off x="8247539" y="1268730"/>
            <a:ext cx="143933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1" i="0" u="none" strike="noStrike" kern="1200" cap="all" spc="0" normalizeH="0" baseline="0" noProof="0" dirty="0">
                <a:ln>
                  <a:noFill/>
                </a:ln>
                <a:solidFill>
                  <a:srgbClr val="97999B"/>
                </a:solidFill>
                <a:effectLst/>
                <a:uLnTx/>
                <a:uFillTx/>
                <a:latin typeface="Arial"/>
                <a:ea typeface="Times New Roman"/>
                <a:cs typeface="Times New Roman"/>
              </a:rPr>
              <a:t>kuulmiskaitse</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pic>
        <p:nvPicPr>
          <p:cNvPr id="34" name="Picture 33" descr="Skyddsglasogon.jpg"/>
          <p:cNvPicPr>
            <a:picLocks noChangeAspect="1"/>
          </p:cNvPicPr>
          <p:nvPr/>
        </p:nvPicPr>
        <p:blipFill>
          <a:blip r:embed="rId3" cstate="print"/>
          <a:stretch>
            <a:fillRect/>
          </a:stretch>
        </p:blipFill>
        <p:spPr>
          <a:xfrm>
            <a:off x="7466163" y="2881019"/>
            <a:ext cx="466082" cy="466082"/>
          </a:xfrm>
          <a:prstGeom prst="rect">
            <a:avLst/>
          </a:prstGeom>
        </p:spPr>
      </p:pic>
      <p:sp>
        <p:nvSpPr>
          <p:cNvPr id="37" name="Rounded Rectangle 36"/>
          <p:cNvSpPr/>
          <p:nvPr/>
        </p:nvSpPr>
        <p:spPr>
          <a:xfrm>
            <a:off x="1919223" y="1792790"/>
            <a:ext cx="1286962" cy="40745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400" b="0" i="0" u="none" strike="noStrike" kern="1200" cap="none" spc="0" normalizeH="0" baseline="0" noProof="0" dirty="0">
                <a:ln>
                  <a:noFill/>
                </a:ln>
                <a:solidFill>
                  <a:prstClr val="white"/>
                </a:solidFill>
                <a:effectLst/>
                <a:uLnTx/>
                <a:uFillTx/>
                <a:latin typeface="Arial"/>
                <a:ea typeface="+mn-ea"/>
                <a:cs typeface="+mn-cs"/>
              </a:rPr>
              <a:t>Kabiinis</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40" name="Rounded Rectangle 39"/>
          <p:cNvSpPr/>
          <p:nvPr/>
        </p:nvSpPr>
        <p:spPr>
          <a:xfrm>
            <a:off x="1919223" y="2907363"/>
            <a:ext cx="1261446" cy="4515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rial"/>
                <a:ea typeface="+mn-ea"/>
                <a:cs typeface="+mn-cs"/>
              </a:rPr>
              <a:t>Väljaspool kabiini</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Rectangle 41"/>
          <p:cNvSpPr/>
          <p:nvPr/>
        </p:nvSpPr>
        <p:spPr>
          <a:xfrm>
            <a:off x="5832339" y="1442999"/>
            <a:ext cx="125774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1" i="0" u="none" strike="noStrike" kern="1200" cap="all" spc="0" normalizeH="0" baseline="0" noProof="0" dirty="0">
                <a:ln>
                  <a:noFill/>
                </a:ln>
                <a:solidFill>
                  <a:srgbClr val="97999B"/>
                </a:solidFill>
                <a:effectLst/>
                <a:uLnTx/>
                <a:uFillTx/>
                <a:latin typeface="Arial"/>
                <a:ea typeface="Times New Roman"/>
                <a:cs typeface="Times New Roman"/>
              </a:rPr>
              <a:t>Peakaitse</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cxnSp>
        <p:nvCxnSpPr>
          <p:cNvPr id="52" name="Straight Connector 51"/>
          <p:cNvCxnSpPr>
            <a:cxnSpLocks/>
          </p:cNvCxnSpPr>
          <p:nvPr/>
        </p:nvCxnSpPr>
        <p:spPr>
          <a:xfrm>
            <a:off x="4608839"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18585" y="1460771"/>
            <a:ext cx="104067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1" i="0" u="none" strike="noStrike" kern="1200" cap="all" spc="0" normalizeH="0" baseline="0" noProof="0" dirty="0">
                <a:ln>
                  <a:noFill/>
                </a:ln>
                <a:solidFill>
                  <a:srgbClr val="97999B"/>
                </a:solidFill>
                <a:effectLst/>
                <a:uLnTx/>
                <a:uFillTx/>
                <a:latin typeface="Arial"/>
                <a:ea typeface="Times New Roman"/>
                <a:cs typeface="Times New Roman"/>
              </a:rPr>
              <a:t>Tööriided</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sp>
        <p:nvSpPr>
          <p:cNvPr id="9" name="TextBox 8"/>
          <p:cNvSpPr txBox="1"/>
          <p:nvPr/>
        </p:nvSpPr>
        <p:spPr>
          <a:xfrm>
            <a:off x="1622470" y="5528529"/>
            <a:ext cx="6767277" cy="557164"/>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t-EE" sz="1400" b="0" i="0" u="none" strike="noStrike" kern="1200" cap="none" spc="0" normalizeH="0" baseline="0" noProof="0" dirty="0">
                <a:ln>
                  <a:noFill/>
                </a:ln>
                <a:solidFill>
                  <a:prstClr val="black"/>
                </a:solidFill>
                <a:effectLst/>
                <a:uLnTx/>
                <a:uFillTx/>
                <a:latin typeface="Arial"/>
                <a:ea typeface="+mn-ea"/>
                <a:cs typeface="+mn-cs"/>
              </a:rPr>
              <a:t>Riskianalüüs ja ohutusjuhendid määravad täiendavad IKV-d</a:t>
            </a:r>
            <a:r>
              <a:rPr kumimoji="0" lang="en-US" sz="1400" b="0" i="0" u="none" strike="noStrike" kern="1200" cap="none" spc="0" normalizeH="0" baseline="0" noProof="0" dirty="0">
                <a:ln>
                  <a:noFill/>
                </a:ln>
                <a:solidFill>
                  <a:prstClr val="black"/>
                </a:solidFill>
                <a:effectLst/>
                <a:uLnTx/>
                <a:uFillTx/>
                <a:latin typeface="Arial"/>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t-EE" sz="1400" b="0" i="0" u="none" strike="noStrike" kern="1200" cap="none" spc="0" normalizeH="0" baseline="0" noProof="0" dirty="0">
                <a:ln>
                  <a:noFill/>
                </a:ln>
                <a:solidFill>
                  <a:prstClr val="black"/>
                </a:solidFill>
                <a:effectLst/>
                <a:uLnTx/>
                <a:uFillTx/>
                <a:latin typeface="Arial"/>
              </a:rPr>
              <a:t>Kemikaalide kasutamine nõuab tähelepanu kaitsele (nt tööriided ja silmad)</a:t>
            </a:r>
            <a:endParaRPr kumimoji="0" lang="en-US" sz="1400" b="0" i="0" u="none" strike="noStrike" kern="1200" cap="none" spc="0" normalizeH="0" baseline="0" noProof="0" dirty="0">
              <a:ln>
                <a:noFill/>
              </a:ln>
              <a:solidFill>
                <a:srgbClr val="FF0000"/>
              </a:solidFill>
              <a:effectLst/>
              <a:uLnTx/>
              <a:uFillTx/>
              <a:latin typeface="Arial"/>
            </a:endParaRPr>
          </a:p>
        </p:txBody>
      </p:sp>
      <p:sp>
        <p:nvSpPr>
          <p:cNvPr id="46" name="Rectangle 45">
            <a:extLst>
              <a:ext uri="{FF2B5EF4-FFF2-40B4-BE49-F238E27FC236}">
                <a16:creationId xmlns:a16="http://schemas.microsoft.com/office/drawing/2014/main" id="{E8C1F36B-F3AC-44BA-ABFE-2FC91138C1FB}"/>
              </a:ext>
            </a:extLst>
          </p:cNvPr>
          <p:cNvSpPr/>
          <p:nvPr/>
        </p:nvSpPr>
        <p:spPr>
          <a:xfrm>
            <a:off x="816655" y="59831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2400" b="1" i="0" u="none" strike="noStrike" kern="1200" cap="all" spc="0" normalizeH="0" baseline="0" noProof="0" dirty="0">
                <a:ln>
                  <a:noFill/>
                </a:ln>
                <a:solidFill>
                  <a:prstClr val="white"/>
                </a:solidFill>
                <a:effectLst/>
                <a:uLnTx/>
                <a:uFillTx/>
                <a:latin typeface="Arial"/>
                <a:ea typeface="Times New Roman"/>
                <a:cs typeface="Times New Roman"/>
              </a:rPr>
              <a:t>IKV reeglid metsaraiel</a:t>
            </a:r>
            <a:endParaRPr kumimoji="0" lang="en-US" sz="2400" b="1" i="0" u="none" strike="noStrike" kern="1200" cap="all" spc="0" normalizeH="0" baseline="0" noProof="0" dirty="0">
              <a:ln>
                <a:noFill/>
              </a:ln>
              <a:solidFill>
                <a:prstClr val="white"/>
              </a:solidFill>
              <a:effectLst/>
              <a:uLnTx/>
              <a:uFillTx/>
              <a:latin typeface="Arial"/>
              <a:ea typeface="Times New Roman"/>
              <a:cs typeface="Times New Roman"/>
            </a:endParaRPr>
          </a:p>
        </p:txBody>
      </p:sp>
      <p:pic>
        <p:nvPicPr>
          <p:cNvPr id="3076" name="Picture 4" descr="Premium Vector | Chainsaw icon, chain saw vector pictogram, icon isolated  on white, flat vector illustration">
            <a:extLst>
              <a:ext uri="{FF2B5EF4-FFF2-40B4-BE49-F238E27FC236}">
                <a16:creationId xmlns:a16="http://schemas.microsoft.com/office/drawing/2014/main" id="{F5DE2114-B80F-4AC4-A79B-952594FB3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41" y="3650208"/>
            <a:ext cx="787213" cy="787213"/>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36">
            <a:extLst>
              <a:ext uri="{FF2B5EF4-FFF2-40B4-BE49-F238E27FC236}">
                <a16:creationId xmlns:a16="http://schemas.microsoft.com/office/drawing/2014/main" id="{E701AB8E-DA56-472F-8A1C-7933A93936FE}"/>
              </a:ext>
            </a:extLst>
          </p:cNvPr>
          <p:cNvSpPr/>
          <p:nvPr/>
        </p:nvSpPr>
        <p:spPr>
          <a:xfrm rot="16200000">
            <a:off x="678700" y="2274708"/>
            <a:ext cx="1670765" cy="6880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rial"/>
                <a:ea typeface="+mn-ea"/>
                <a:cs typeface="+mn-cs"/>
              </a:rPr>
              <a:t>Töö harvesteriga, väljavedu ja puiduhakkimine</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53" name="Straight Connector 52">
            <a:extLst>
              <a:ext uri="{FF2B5EF4-FFF2-40B4-BE49-F238E27FC236}">
                <a16:creationId xmlns:a16="http://schemas.microsoft.com/office/drawing/2014/main" id="{72EAE0DD-6F97-4D25-995D-CDD5479918D1}"/>
              </a:ext>
            </a:extLst>
          </p:cNvPr>
          <p:cNvCxnSpPr>
            <a:cxnSpLocks/>
          </p:cNvCxnSpPr>
          <p:nvPr/>
        </p:nvCxnSpPr>
        <p:spPr>
          <a:xfrm>
            <a:off x="8374862"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A457A6-203A-411A-B2FF-44AF5326CE58}"/>
              </a:ext>
            </a:extLst>
          </p:cNvPr>
          <p:cNvCxnSpPr>
            <a:cxnSpLocks/>
          </p:cNvCxnSpPr>
          <p:nvPr/>
        </p:nvCxnSpPr>
        <p:spPr>
          <a:xfrm>
            <a:off x="6962762"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CAA18AE-9792-43F3-BDA7-1A1997782152}"/>
              </a:ext>
            </a:extLst>
          </p:cNvPr>
          <p:cNvCxnSpPr>
            <a:cxnSpLocks/>
          </p:cNvCxnSpPr>
          <p:nvPr/>
        </p:nvCxnSpPr>
        <p:spPr>
          <a:xfrm>
            <a:off x="5944277" y="1719998"/>
            <a:ext cx="0" cy="3335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A9E480-5463-47DD-9C6C-65578DAA3657}"/>
              </a:ext>
            </a:extLst>
          </p:cNvPr>
          <p:cNvSpPr txBox="1"/>
          <p:nvPr/>
        </p:nvSpPr>
        <p:spPr>
          <a:xfrm>
            <a:off x="9659638" y="1683551"/>
            <a:ext cx="2471387" cy="900246"/>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Teine inimene kabiinis on lubatud ainult koolituse ja hooldustegevuste korral</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Kabiini konstruktsioon peab olema kindel</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57" name="Picture 56">
            <a:extLst>
              <a:ext uri="{FF2B5EF4-FFF2-40B4-BE49-F238E27FC236}">
                <a16:creationId xmlns:a16="http://schemas.microsoft.com/office/drawing/2014/main" id="{9B93A820-71BF-40CF-824B-E9CB3092C3F9}"/>
              </a:ext>
            </a:extLst>
          </p:cNvPr>
          <p:cNvPicPr>
            <a:picLocks noChangeAspect="1"/>
          </p:cNvPicPr>
          <p:nvPr/>
        </p:nvPicPr>
        <p:blipFill>
          <a:blip r:embed="rId5"/>
          <a:stretch>
            <a:fillRect/>
          </a:stretch>
        </p:blipFill>
        <p:spPr>
          <a:xfrm>
            <a:off x="6182779" y="2839571"/>
            <a:ext cx="566708" cy="523115"/>
          </a:xfrm>
          <a:prstGeom prst="rect">
            <a:avLst/>
          </a:prstGeom>
        </p:spPr>
      </p:pic>
      <p:sp>
        <p:nvSpPr>
          <p:cNvPr id="58" name="Rounded Rectangle 36">
            <a:extLst>
              <a:ext uri="{FF2B5EF4-FFF2-40B4-BE49-F238E27FC236}">
                <a16:creationId xmlns:a16="http://schemas.microsoft.com/office/drawing/2014/main" id="{6BA6A0F7-98BD-472D-8030-DB3058B18180}"/>
              </a:ext>
            </a:extLst>
          </p:cNvPr>
          <p:cNvSpPr/>
          <p:nvPr/>
        </p:nvSpPr>
        <p:spPr>
          <a:xfrm>
            <a:off x="1607582" y="3817031"/>
            <a:ext cx="1573088" cy="3977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rial"/>
                <a:ea typeface="+mn-ea"/>
                <a:cs typeface="+mn-cs"/>
              </a:rPr>
              <a:t>Töö mootorsaega</a:t>
            </a: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pic>
        <p:nvPicPr>
          <p:cNvPr id="59" name="Picture 58" descr="Skyddsskor.jpg">
            <a:extLst>
              <a:ext uri="{FF2B5EF4-FFF2-40B4-BE49-F238E27FC236}">
                <a16:creationId xmlns:a16="http://schemas.microsoft.com/office/drawing/2014/main" id="{9DA67EB1-617D-4904-A554-5D784A36EB1A}"/>
              </a:ext>
            </a:extLst>
          </p:cNvPr>
          <p:cNvPicPr>
            <a:picLocks noChangeAspect="1"/>
          </p:cNvPicPr>
          <p:nvPr/>
        </p:nvPicPr>
        <p:blipFill>
          <a:blip r:embed="rId6" cstate="print"/>
          <a:stretch>
            <a:fillRect/>
          </a:stretch>
        </p:blipFill>
        <p:spPr>
          <a:xfrm>
            <a:off x="3744257" y="3746656"/>
            <a:ext cx="523824" cy="523824"/>
          </a:xfrm>
          <a:prstGeom prst="rect">
            <a:avLst/>
          </a:prstGeom>
        </p:spPr>
      </p:pic>
      <p:pic>
        <p:nvPicPr>
          <p:cNvPr id="64" name="Picture 63" descr="Skyddsklader.jpg">
            <a:extLst>
              <a:ext uri="{FF2B5EF4-FFF2-40B4-BE49-F238E27FC236}">
                <a16:creationId xmlns:a16="http://schemas.microsoft.com/office/drawing/2014/main" id="{28DC479D-16E9-4334-9FF3-B655395AB1C7}"/>
              </a:ext>
            </a:extLst>
          </p:cNvPr>
          <p:cNvPicPr>
            <a:picLocks noChangeAspect="1"/>
          </p:cNvPicPr>
          <p:nvPr/>
        </p:nvPicPr>
        <p:blipFill>
          <a:blip r:embed="rId7" cstate="print"/>
          <a:stretch>
            <a:fillRect/>
          </a:stretch>
        </p:blipFill>
        <p:spPr>
          <a:xfrm>
            <a:off x="4783148" y="3826001"/>
            <a:ext cx="418029" cy="418029"/>
          </a:xfrm>
          <a:prstGeom prst="rect">
            <a:avLst/>
          </a:prstGeom>
        </p:spPr>
      </p:pic>
      <p:pic>
        <p:nvPicPr>
          <p:cNvPr id="67" name="Picture 2" descr="Brady PET Mandatory Protective Gloves Sign With Pictogram Only Text">
            <a:extLst>
              <a:ext uri="{FF2B5EF4-FFF2-40B4-BE49-F238E27FC236}">
                <a16:creationId xmlns:a16="http://schemas.microsoft.com/office/drawing/2014/main" id="{48D32A96-EACF-43DD-BCFA-5941172F5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4951" y="3794189"/>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EB1BCEC3-0AEC-4F1E-877B-F83690195AD4}"/>
              </a:ext>
            </a:extLst>
          </p:cNvPr>
          <p:cNvPicPr>
            <a:picLocks noChangeAspect="1"/>
          </p:cNvPicPr>
          <p:nvPr/>
        </p:nvPicPr>
        <p:blipFill>
          <a:blip r:embed="rId5"/>
          <a:stretch>
            <a:fillRect/>
          </a:stretch>
        </p:blipFill>
        <p:spPr>
          <a:xfrm>
            <a:off x="6154205" y="3747365"/>
            <a:ext cx="566708" cy="523115"/>
          </a:xfrm>
          <a:prstGeom prst="rect">
            <a:avLst/>
          </a:prstGeom>
        </p:spPr>
      </p:pic>
      <p:pic>
        <p:nvPicPr>
          <p:cNvPr id="70" name="Picture 69">
            <a:extLst>
              <a:ext uri="{FF2B5EF4-FFF2-40B4-BE49-F238E27FC236}">
                <a16:creationId xmlns:a16="http://schemas.microsoft.com/office/drawing/2014/main" id="{65C4EDD8-EAF4-4438-A778-3709934ECFB1}"/>
              </a:ext>
            </a:extLst>
          </p:cNvPr>
          <p:cNvPicPr>
            <a:picLocks noChangeAspect="1"/>
          </p:cNvPicPr>
          <p:nvPr/>
        </p:nvPicPr>
        <p:blipFill>
          <a:blip r:embed="rId9"/>
          <a:stretch>
            <a:fillRect/>
          </a:stretch>
        </p:blipFill>
        <p:spPr>
          <a:xfrm>
            <a:off x="8602719" y="2835476"/>
            <a:ext cx="596575" cy="564616"/>
          </a:xfrm>
          <a:prstGeom prst="rect">
            <a:avLst/>
          </a:prstGeom>
        </p:spPr>
      </p:pic>
      <p:pic>
        <p:nvPicPr>
          <p:cNvPr id="71" name="Picture 70">
            <a:extLst>
              <a:ext uri="{FF2B5EF4-FFF2-40B4-BE49-F238E27FC236}">
                <a16:creationId xmlns:a16="http://schemas.microsoft.com/office/drawing/2014/main" id="{A0909583-1D09-4A22-B351-EF30E385F334}"/>
              </a:ext>
            </a:extLst>
          </p:cNvPr>
          <p:cNvPicPr>
            <a:picLocks noChangeAspect="1"/>
          </p:cNvPicPr>
          <p:nvPr/>
        </p:nvPicPr>
        <p:blipFill>
          <a:blip r:embed="rId9"/>
          <a:stretch>
            <a:fillRect/>
          </a:stretch>
        </p:blipFill>
        <p:spPr>
          <a:xfrm>
            <a:off x="8602719" y="3698729"/>
            <a:ext cx="596575" cy="564616"/>
          </a:xfrm>
          <a:prstGeom prst="rect">
            <a:avLst/>
          </a:prstGeom>
        </p:spPr>
      </p:pic>
      <p:cxnSp>
        <p:nvCxnSpPr>
          <p:cNvPr id="15" name="Straight Connector 14">
            <a:extLst>
              <a:ext uri="{FF2B5EF4-FFF2-40B4-BE49-F238E27FC236}">
                <a16:creationId xmlns:a16="http://schemas.microsoft.com/office/drawing/2014/main" id="{3C74536A-63A8-4EE7-8AA4-3828513DC472}"/>
              </a:ext>
            </a:extLst>
          </p:cNvPr>
          <p:cNvCxnSpPr>
            <a:cxnSpLocks/>
          </p:cNvCxnSpPr>
          <p:nvPr/>
        </p:nvCxnSpPr>
        <p:spPr>
          <a:xfrm>
            <a:off x="814694" y="3555101"/>
            <a:ext cx="105448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0A83CF6-1DB6-4078-9315-5F337B7C7945}"/>
              </a:ext>
            </a:extLst>
          </p:cNvPr>
          <p:cNvPicPr>
            <a:picLocks noChangeAspect="1"/>
          </p:cNvPicPr>
          <p:nvPr/>
        </p:nvPicPr>
        <p:blipFill>
          <a:blip r:embed="rId10"/>
          <a:stretch>
            <a:fillRect/>
          </a:stretch>
        </p:blipFill>
        <p:spPr>
          <a:xfrm>
            <a:off x="7427585" y="3806853"/>
            <a:ext cx="483979" cy="469155"/>
          </a:xfrm>
          <a:prstGeom prst="rect">
            <a:avLst/>
          </a:prstGeom>
        </p:spPr>
      </p:pic>
      <p:pic>
        <p:nvPicPr>
          <p:cNvPr id="3078" name="Picture 6" descr="Husqvarna Kypärä Classic">
            <a:extLst>
              <a:ext uri="{FF2B5EF4-FFF2-40B4-BE49-F238E27FC236}">
                <a16:creationId xmlns:a16="http://schemas.microsoft.com/office/drawing/2014/main" id="{0181065C-73DE-47FA-BEE4-2E2BA7C136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83720" y="3727926"/>
            <a:ext cx="665539" cy="66553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612614E-604C-4BA3-883E-C92A079022D1}"/>
              </a:ext>
            </a:extLst>
          </p:cNvPr>
          <p:cNvSpPr txBox="1"/>
          <p:nvPr/>
        </p:nvSpPr>
        <p:spPr>
          <a:xfrm>
            <a:off x="9559289" y="4349018"/>
            <a:ext cx="2571739" cy="230797"/>
          </a:xfrm>
          <a:prstGeom prst="rect">
            <a:avLst/>
          </a:prstGeom>
          <a:solidFill>
            <a:schemeClr val="accent6">
              <a:lumMod val="20000"/>
              <a:lumOff val="80000"/>
            </a:schemeClr>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900" b="0" i="0" u="none" strike="noStrike" kern="1200" cap="none" spc="0" normalizeH="0" baseline="0" noProof="0" dirty="0">
                <a:ln>
                  <a:noFill/>
                </a:ln>
                <a:solidFill>
                  <a:prstClr val="black"/>
                </a:solidFill>
                <a:effectLst/>
                <a:uLnTx/>
                <a:uFillTx/>
                <a:latin typeface="Arial"/>
                <a:ea typeface="+mn-ea"/>
                <a:cs typeface="+mn-cs"/>
              </a:rPr>
              <a:t>Hübriidmudel on soovitatav</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pic>
        <p:nvPicPr>
          <p:cNvPr id="3074" name="Picture 2" descr="Allsigns International Ltd - Seat Belt Symbol">
            <a:extLst>
              <a:ext uri="{FF2B5EF4-FFF2-40B4-BE49-F238E27FC236}">
                <a16:creationId xmlns:a16="http://schemas.microsoft.com/office/drawing/2014/main" id="{EBC2D9F2-3350-401E-90BB-D8B3AA3627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191566" y="1937225"/>
            <a:ext cx="426147" cy="426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A98F31-DAA9-439B-9B37-A9F406EC2332}"/>
              </a:ext>
            </a:extLst>
          </p:cNvPr>
          <p:cNvSpPr txBox="1"/>
          <p:nvPr/>
        </p:nvSpPr>
        <p:spPr>
          <a:xfrm>
            <a:off x="9567124" y="2721619"/>
            <a:ext cx="2571749" cy="1061829"/>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Tööriided peavad olema kõrg- nähtavusega ja vastavad töökeskkonnale</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50" dirty="0">
                <a:solidFill>
                  <a:prstClr val="black"/>
                </a:solidFill>
                <a:latin typeface="Arial"/>
              </a:rPr>
              <a:t>Jalanõud min klassiga S3 ja min kinnised jalanõud</a:t>
            </a:r>
            <a:endParaRPr lang="en-US" sz="1050" dirty="0">
              <a:solidFill>
                <a:prstClr val="black"/>
              </a:solidFill>
              <a:latin typeface="Arial"/>
            </a:endParaRPr>
          </a:p>
          <a:p>
            <a:pPr marL="285750" indent="-285750">
              <a:buFont typeface="Arial" panose="020B0604020202020204" pitchFamily="34" charset="0"/>
              <a:buChar char="•"/>
              <a:defRPr/>
            </a:pPr>
            <a:r>
              <a:rPr lang="et-EE" sz="1050" dirty="0">
                <a:solidFill>
                  <a:prstClr val="black"/>
                </a:solidFill>
              </a:rPr>
              <a:t>Mask </a:t>
            </a:r>
            <a:r>
              <a:rPr lang="et-EE" sz="1050" dirty="0" err="1">
                <a:solidFill>
                  <a:prstClr val="black"/>
                </a:solidFill>
              </a:rPr>
              <a:t>puiduhakkel</a:t>
            </a:r>
            <a:r>
              <a:rPr lang="et-EE" sz="1050" dirty="0">
                <a:solidFill>
                  <a:prstClr val="black"/>
                </a:solidFill>
              </a:rPr>
              <a:t> on soovitatud</a:t>
            </a:r>
            <a:endParaRPr lang="en-US" sz="1050" dirty="0">
              <a:solidFill>
                <a:prstClr val="black"/>
              </a:solidFill>
            </a:endParaRPr>
          </a:p>
        </p:txBody>
      </p:sp>
      <p:pic>
        <p:nvPicPr>
          <p:cNvPr id="7" name="Picture 6">
            <a:extLst>
              <a:ext uri="{FF2B5EF4-FFF2-40B4-BE49-F238E27FC236}">
                <a16:creationId xmlns:a16="http://schemas.microsoft.com/office/drawing/2014/main" id="{906BE8E3-C6F0-4C45-BE11-882CD1C44DDA}"/>
              </a:ext>
            </a:extLst>
          </p:cNvPr>
          <p:cNvPicPr>
            <a:picLocks noChangeAspect="1"/>
          </p:cNvPicPr>
          <p:nvPr/>
        </p:nvPicPr>
        <p:blipFill>
          <a:blip r:embed="rId14"/>
          <a:stretch>
            <a:fillRect/>
          </a:stretch>
        </p:blipFill>
        <p:spPr>
          <a:xfrm>
            <a:off x="3684068" y="2785647"/>
            <a:ext cx="612469" cy="596630"/>
          </a:xfrm>
          <a:prstGeom prst="rect">
            <a:avLst/>
          </a:prstGeom>
        </p:spPr>
      </p:pic>
      <p:sp>
        <p:nvSpPr>
          <p:cNvPr id="48" name="Rectangle 47">
            <a:extLst>
              <a:ext uri="{FF2B5EF4-FFF2-40B4-BE49-F238E27FC236}">
                <a16:creationId xmlns:a16="http://schemas.microsoft.com/office/drawing/2014/main" id="{47B06720-B0CA-4EC2-885D-501F3F2B6D26}"/>
              </a:ext>
            </a:extLst>
          </p:cNvPr>
          <p:cNvSpPr/>
          <p:nvPr/>
        </p:nvSpPr>
        <p:spPr>
          <a:xfrm>
            <a:off x="9574958" y="1442999"/>
            <a:ext cx="2556082"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1" i="0" u="none" strike="noStrike" kern="1200" cap="all" spc="0" normalizeH="0" baseline="0" noProof="0" dirty="0">
                <a:ln>
                  <a:noFill/>
                </a:ln>
                <a:solidFill>
                  <a:srgbClr val="97999B"/>
                </a:solidFill>
                <a:effectLst/>
                <a:uLnTx/>
                <a:uFillTx/>
                <a:latin typeface="Arial"/>
                <a:ea typeface="Times New Roman"/>
                <a:cs typeface="Times New Roman"/>
              </a:rPr>
              <a:t>Muud reeglid ja juhised</a:t>
            </a:r>
            <a:endParaRPr kumimoji="0" lang="en-US" sz="1200" b="1" i="0" u="none" strike="noStrike" kern="1200" cap="all" spc="0" normalizeH="0" baseline="0" noProof="0" dirty="0">
              <a:ln>
                <a:noFill/>
              </a:ln>
              <a:solidFill>
                <a:srgbClr val="97999B"/>
              </a:solidFill>
              <a:effectLst/>
              <a:uLnTx/>
              <a:uFillTx/>
              <a:latin typeface="Arial"/>
              <a:ea typeface="Times New Roman"/>
              <a:cs typeface="Times New Roman"/>
            </a:endParaRPr>
          </a:p>
        </p:txBody>
      </p:sp>
      <p:pic>
        <p:nvPicPr>
          <p:cNvPr id="50" name="Picture 49">
            <a:extLst>
              <a:ext uri="{FF2B5EF4-FFF2-40B4-BE49-F238E27FC236}">
                <a16:creationId xmlns:a16="http://schemas.microsoft.com/office/drawing/2014/main" id="{C4AEEC00-5EB6-4987-9078-33F6526DC278}"/>
              </a:ext>
            </a:extLst>
          </p:cNvPr>
          <p:cNvPicPr>
            <a:picLocks noChangeAspect="1"/>
          </p:cNvPicPr>
          <p:nvPr/>
        </p:nvPicPr>
        <p:blipFill>
          <a:blip r:embed="rId9"/>
          <a:stretch>
            <a:fillRect/>
          </a:stretch>
        </p:blipFill>
        <p:spPr>
          <a:xfrm>
            <a:off x="8602720" y="1837624"/>
            <a:ext cx="596575" cy="564616"/>
          </a:xfrm>
          <a:prstGeom prst="rect">
            <a:avLst/>
          </a:prstGeom>
        </p:spPr>
      </p:pic>
      <p:sp>
        <p:nvSpPr>
          <p:cNvPr id="51" name="TextBox 50">
            <a:extLst>
              <a:ext uri="{FF2B5EF4-FFF2-40B4-BE49-F238E27FC236}">
                <a16:creationId xmlns:a16="http://schemas.microsoft.com/office/drawing/2014/main" id="{EEB59499-CD1C-4490-843C-F765FAA86909}"/>
              </a:ext>
            </a:extLst>
          </p:cNvPr>
          <p:cNvSpPr txBox="1"/>
          <p:nvPr/>
        </p:nvSpPr>
        <p:spPr>
          <a:xfrm>
            <a:off x="4733612" y="4318241"/>
            <a:ext cx="1088965" cy="369332"/>
          </a:xfrm>
          <a:prstGeom prst="rect">
            <a:avLst/>
          </a:prstGeom>
          <a:noFill/>
        </p:spPr>
        <p:txBody>
          <a:bodyPr wrap="square" rtlCol="0">
            <a:spAutoFit/>
          </a:bodyPr>
          <a:lstStyle/>
          <a:p>
            <a:pPr lvl="0" algn="ctr">
              <a:defRPr/>
            </a:pPr>
            <a:r>
              <a:rPr lang="et-EE" sz="900" dirty="0">
                <a:solidFill>
                  <a:prstClr val="black"/>
                </a:solidFill>
              </a:rPr>
              <a:t>Lõikekindel mudel</a:t>
            </a:r>
            <a:endParaRPr lang="en-US" sz="900" dirty="0">
              <a:solidFill>
                <a:prstClr val="black"/>
              </a:solidFill>
            </a:endParaRPr>
          </a:p>
        </p:txBody>
      </p:sp>
      <p:sp>
        <p:nvSpPr>
          <p:cNvPr id="60" name="TextBox 59">
            <a:extLst>
              <a:ext uri="{FF2B5EF4-FFF2-40B4-BE49-F238E27FC236}">
                <a16:creationId xmlns:a16="http://schemas.microsoft.com/office/drawing/2014/main" id="{59DA7B65-9B3C-4D9B-B1A7-1AF714AA2219}"/>
              </a:ext>
            </a:extLst>
          </p:cNvPr>
          <p:cNvSpPr txBox="1"/>
          <p:nvPr/>
        </p:nvSpPr>
        <p:spPr>
          <a:xfrm>
            <a:off x="3514487" y="4318241"/>
            <a:ext cx="108896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900" b="0" i="0" u="none" strike="noStrike" kern="1200" cap="none" spc="0" normalizeH="0" baseline="0" noProof="0" dirty="0">
                <a:ln>
                  <a:noFill/>
                </a:ln>
                <a:solidFill>
                  <a:prstClr val="black"/>
                </a:solidFill>
                <a:effectLst/>
                <a:uLnTx/>
                <a:uFillTx/>
                <a:latin typeface="Arial"/>
                <a:ea typeface="+mn-ea"/>
                <a:cs typeface="+mn-cs"/>
              </a:rPr>
              <a:t>Lõikekindel mudel</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Rounded Rectangle 36">
            <a:extLst>
              <a:ext uri="{FF2B5EF4-FFF2-40B4-BE49-F238E27FC236}">
                <a16:creationId xmlns:a16="http://schemas.microsoft.com/office/drawing/2014/main" id="{74F4DF25-E624-4623-B7A8-419E382B5C2A}"/>
              </a:ext>
            </a:extLst>
          </p:cNvPr>
          <p:cNvSpPr/>
          <p:nvPr/>
        </p:nvSpPr>
        <p:spPr>
          <a:xfrm>
            <a:off x="1582876" y="4840040"/>
            <a:ext cx="1597793" cy="350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rial"/>
                <a:ea typeface="+mn-ea"/>
                <a:cs typeface="+mn-cs"/>
              </a:rPr>
              <a:t>Hooldus</a:t>
            </a:r>
            <a:endParaRPr kumimoji="0" lang="en-US" sz="1714"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72" name="Straight Connector 71">
            <a:extLst>
              <a:ext uri="{FF2B5EF4-FFF2-40B4-BE49-F238E27FC236}">
                <a16:creationId xmlns:a16="http://schemas.microsoft.com/office/drawing/2014/main" id="{F10BFD7A-6023-4EC9-8CF0-889B30C3552B}"/>
              </a:ext>
            </a:extLst>
          </p:cNvPr>
          <p:cNvCxnSpPr>
            <a:cxnSpLocks/>
          </p:cNvCxnSpPr>
          <p:nvPr/>
        </p:nvCxnSpPr>
        <p:spPr>
          <a:xfrm>
            <a:off x="823589" y="4666652"/>
            <a:ext cx="1054482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 name="Graphic 3" descr="Tools">
            <a:extLst>
              <a:ext uri="{FF2B5EF4-FFF2-40B4-BE49-F238E27FC236}">
                <a16:creationId xmlns:a16="http://schemas.microsoft.com/office/drawing/2014/main" id="{2B062825-AD3E-4751-81AE-9F5AAB576E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3976" y="4803998"/>
            <a:ext cx="460399" cy="460399"/>
          </a:xfrm>
          <a:prstGeom prst="rect">
            <a:avLst/>
          </a:prstGeom>
        </p:spPr>
      </p:pic>
      <p:pic>
        <p:nvPicPr>
          <p:cNvPr id="73" name="Picture 72">
            <a:extLst>
              <a:ext uri="{FF2B5EF4-FFF2-40B4-BE49-F238E27FC236}">
                <a16:creationId xmlns:a16="http://schemas.microsoft.com/office/drawing/2014/main" id="{6E473114-5A18-4783-AAE7-F1E2C2EF1CA3}"/>
              </a:ext>
            </a:extLst>
          </p:cNvPr>
          <p:cNvPicPr>
            <a:picLocks noChangeAspect="1"/>
          </p:cNvPicPr>
          <p:nvPr/>
        </p:nvPicPr>
        <p:blipFill>
          <a:blip r:embed="rId14"/>
          <a:stretch>
            <a:fillRect/>
          </a:stretch>
        </p:blipFill>
        <p:spPr>
          <a:xfrm>
            <a:off x="3779662" y="4829014"/>
            <a:ext cx="540096" cy="526128"/>
          </a:xfrm>
          <a:prstGeom prst="rect">
            <a:avLst/>
          </a:prstGeom>
        </p:spPr>
      </p:pic>
      <p:pic>
        <p:nvPicPr>
          <p:cNvPr id="75" name="Picture 74" descr="Skyddsklader.jpg">
            <a:extLst>
              <a:ext uri="{FF2B5EF4-FFF2-40B4-BE49-F238E27FC236}">
                <a16:creationId xmlns:a16="http://schemas.microsoft.com/office/drawing/2014/main" id="{A1AF9D0E-B608-4B2A-BD65-10EC994FB71C}"/>
              </a:ext>
            </a:extLst>
          </p:cNvPr>
          <p:cNvPicPr>
            <a:picLocks noChangeAspect="1"/>
          </p:cNvPicPr>
          <p:nvPr/>
        </p:nvPicPr>
        <p:blipFill>
          <a:blip r:embed="rId7" cstate="print"/>
          <a:stretch>
            <a:fillRect/>
          </a:stretch>
        </p:blipFill>
        <p:spPr>
          <a:xfrm>
            <a:off x="4725342" y="4873890"/>
            <a:ext cx="309274" cy="309274"/>
          </a:xfrm>
          <a:prstGeom prst="rect">
            <a:avLst/>
          </a:prstGeom>
        </p:spPr>
      </p:pic>
      <p:pic>
        <p:nvPicPr>
          <p:cNvPr id="76" name="Picture 2" descr="Brady PET Mandatory Protective Gloves Sign With Pictogram Only Text">
            <a:extLst>
              <a:ext uri="{FF2B5EF4-FFF2-40B4-BE49-F238E27FC236}">
                <a16:creationId xmlns:a16="http://schemas.microsoft.com/office/drawing/2014/main" id="{BD3D0E23-E68B-4F69-BB1B-A5F5438773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6945" y="4868069"/>
            <a:ext cx="319418" cy="32091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945597B2-B62B-4D19-A535-CCC6E9656CD1}"/>
              </a:ext>
            </a:extLst>
          </p:cNvPr>
          <p:cNvPicPr>
            <a:picLocks noChangeAspect="1"/>
          </p:cNvPicPr>
          <p:nvPr/>
        </p:nvPicPr>
        <p:blipFill>
          <a:blip r:embed="rId5"/>
          <a:stretch>
            <a:fillRect/>
          </a:stretch>
        </p:blipFill>
        <p:spPr>
          <a:xfrm>
            <a:off x="6154205" y="4803998"/>
            <a:ext cx="566708" cy="523115"/>
          </a:xfrm>
          <a:prstGeom prst="rect">
            <a:avLst/>
          </a:prstGeom>
        </p:spPr>
      </p:pic>
      <p:pic>
        <p:nvPicPr>
          <p:cNvPr id="78" name="Picture 77">
            <a:extLst>
              <a:ext uri="{FF2B5EF4-FFF2-40B4-BE49-F238E27FC236}">
                <a16:creationId xmlns:a16="http://schemas.microsoft.com/office/drawing/2014/main" id="{6E7D8F80-C350-4E69-9DB7-B46FF1971A75}"/>
              </a:ext>
            </a:extLst>
          </p:cNvPr>
          <p:cNvPicPr>
            <a:picLocks noChangeAspect="1"/>
          </p:cNvPicPr>
          <p:nvPr/>
        </p:nvPicPr>
        <p:blipFill>
          <a:blip r:embed="rId9"/>
          <a:stretch>
            <a:fillRect/>
          </a:stretch>
        </p:blipFill>
        <p:spPr>
          <a:xfrm>
            <a:off x="8602719" y="4767652"/>
            <a:ext cx="554269" cy="524576"/>
          </a:xfrm>
          <a:prstGeom prst="rect">
            <a:avLst/>
          </a:prstGeom>
        </p:spPr>
      </p:pic>
      <p:sp>
        <p:nvSpPr>
          <p:cNvPr id="79" name="TextBox 78">
            <a:extLst>
              <a:ext uri="{FF2B5EF4-FFF2-40B4-BE49-F238E27FC236}">
                <a16:creationId xmlns:a16="http://schemas.microsoft.com/office/drawing/2014/main" id="{6F577DC5-6A7B-4E65-B5CE-0A756A3522B0}"/>
              </a:ext>
            </a:extLst>
          </p:cNvPr>
          <p:cNvSpPr txBox="1"/>
          <p:nvPr/>
        </p:nvSpPr>
        <p:spPr>
          <a:xfrm>
            <a:off x="9559290" y="4871103"/>
            <a:ext cx="2571749" cy="415498"/>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Tööriided peavad sobima hooldustöödeks</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80" name="Picture 79" descr="Skyddsglasogon.jpg">
            <a:extLst>
              <a:ext uri="{FF2B5EF4-FFF2-40B4-BE49-F238E27FC236}">
                <a16:creationId xmlns:a16="http://schemas.microsoft.com/office/drawing/2014/main" id="{992D9540-DEF9-4DD1-A83C-3648C857FD34}"/>
              </a:ext>
            </a:extLst>
          </p:cNvPr>
          <p:cNvPicPr>
            <a:picLocks noChangeAspect="1"/>
          </p:cNvPicPr>
          <p:nvPr/>
        </p:nvPicPr>
        <p:blipFill>
          <a:blip r:embed="rId3" cstate="print"/>
          <a:stretch>
            <a:fillRect/>
          </a:stretch>
        </p:blipFill>
        <p:spPr>
          <a:xfrm>
            <a:off x="7435771" y="4840040"/>
            <a:ext cx="466082" cy="466082"/>
          </a:xfrm>
          <a:prstGeom prst="rect">
            <a:avLst/>
          </a:prstGeom>
        </p:spPr>
      </p:pic>
      <p:cxnSp>
        <p:nvCxnSpPr>
          <p:cNvPr id="62" name="Straight Connector 61">
            <a:extLst>
              <a:ext uri="{FF2B5EF4-FFF2-40B4-BE49-F238E27FC236}">
                <a16:creationId xmlns:a16="http://schemas.microsoft.com/office/drawing/2014/main" id="{8AD4E409-17B0-4671-95CF-594CCF23F13D}"/>
              </a:ext>
            </a:extLst>
          </p:cNvPr>
          <p:cNvCxnSpPr>
            <a:cxnSpLocks/>
          </p:cNvCxnSpPr>
          <p:nvPr/>
        </p:nvCxnSpPr>
        <p:spPr>
          <a:xfrm>
            <a:off x="2812476" y="2682939"/>
            <a:ext cx="855593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Safety sign General warning | 300 * 264 mm">
            <a:extLst>
              <a:ext uri="{FF2B5EF4-FFF2-40B4-BE49-F238E27FC236}">
                <a16:creationId xmlns:a16="http://schemas.microsoft.com/office/drawing/2014/main" id="{57896AF1-0082-476D-A2FB-435443DFE0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5581" y="5572035"/>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a:extLst>
              <a:ext uri="{FF2B5EF4-FFF2-40B4-BE49-F238E27FC236}">
                <a16:creationId xmlns:a16="http://schemas.microsoft.com/office/drawing/2014/main" id="{BF2FC4BB-91CB-4C15-A63A-424BE5A81068}"/>
              </a:ext>
            </a:extLst>
          </p:cNvPr>
          <p:cNvPicPr>
            <a:picLocks noChangeAspect="1"/>
          </p:cNvPicPr>
          <p:nvPr/>
        </p:nvPicPr>
        <p:blipFill>
          <a:blip r:embed="rId18"/>
          <a:stretch>
            <a:fillRect/>
          </a:stretch>
        </p:blipFill>
        <p:spPr>
          <a:xfrm>
            <a:off x="10393" y="1441059"/>
            <a:ext cx="1119281" cy="745721"/>
          </a:xfrm>
          <a:prstGeom prst="rect">
            <a:avLst/>
          </a:prstGeom>
        </p:spPr>
      </p:pic>
      <p:pic>
        <p:nvPicPr>
          <p:cNvPr id="4182" name="Picture 4181">
            <a:extLst>
              <a:ext uri="{FF2B5EF4-FFF2-40B4-BE49-F238E27FC236}">
                <a16:creationId xmlns:a16="http://schemas.microsoft.com/office/drawing/2014/main" id="{77477C82-2CC0-4BAD-A8FB-E6E98B9D6066}"/>
              </a:ext>
            </a:extLst>
          </p:cNvPr>
          <p:cNvPicPr>
            <a:picLocks noChangeAspect="1"/>
          </p:cNvPicPr>
          <p:nvPr/>
        </p:nvPicPr>
        <p:blipFill>
          <a:blip r:embed="rId19"/>
          <a:stretch>
            <a:fillRect/>
          </a:stretch>
        </p:blipFill>
        <p:spPr>
          <a:xfrm>
            <a:off x="205985" y="2753888"/>
            <a:ext cx="505671" cy="758506"/>
          </a:xfrm>
          <a:prstGeom prst="rect">
            <a:avLst/>
          </a:prstGeom>
        </p:spPr>
      </p:pic>
      <p:sp>
        <p:nvSpPr>
          <p:cNvPr id="63" name="TextBox 62">
            <a:hlinkClick r:id="rId20" action="ppaction://hlinksldjump"/>
            <a:extLst>
              <a:ext uri="{FF2B5EF4-FFF2-40B4-BE49-F238E27FC236}">
                <a16:creationId xmlns:a16="http://schemas.microsoft.com/office/drawing/2014/main" id="{3A04C571-0F2B-457D-9657-C6DCEE602B23}"/>
              </a:ext>
            </a:extLst>
          </p:cNvPr>
          <p:cNvSpPr txBox="1"/>
          <p:nvPr/>
        </p:nvSpPr>
        <p:spPr>
          <a:xfrm>
            <a:off x="3067713"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pic>
        <p:nvPicPr>
          <p:cNvPr id="2" name="Picture 1">
            <a:extLst>
              <a:ext uri="{FF2B5EF4-FFF2-40B4-BE49-F238E27FC236}">
                <a16:creationId xmlns:a16="http://schemas.microsoft.com/office/drawing/2014/main" id="{9D67E850-0B74-4537-BDD9-44234509A396}"/>
              </a:ext>
            </a:extLst>
          </p:cNvPr>
          <p:cNvPicPr>
            <a:picLocks noChangeAspect="1"/>
          </p:cNvPicPr>
          <p:nvPr/>
        </p:nvPicPr>
        <p:blipFill>
          <a:blip r:embed="rId21"/>
          <a:stretch>
            <a:fillRect/>
          </a:stretch>
        </p:blipFill>
        <p:spPr>
          <a:xfrm>
            <a:off x="10393" y="2211438"/>
            <a:ext cx="1034290" cy="647506"/>
          </a:xfrm>
          <a:prstGeom prst="rect">
            <a:avLst/>
          </a:prstGeom>
        </p:spPr>
      </p:pic>
      <p:pic>
        <p:nvPicPr>
          <p:cNvPr id="65" name="Picture 64" descr="Skyddsklader.jpg">
            <a:extLst>
              <a:ext uri="{FF2B5EF4-FFF2-40B4-BE49-F238E27FC236}">
                <a16:creationId xmlns:a16="http://schemas.microsoft.com/office/drawing/2014/main" id="{942E7578-D459-495E-9AA2-AF663832CAB9}"/>
              </a:ext>
            </a:extLst>
          </p:cNvPr>
          <p:cNvPicPr>
            <a:picLocks noChangeAspect="1"/>
          </p:cNvPicPr>
          <p:nvPr/>
        </p:nvPicPr>
        <p:blipFill>
          <a:blip r:embed="rId7" cstate="print"/>
          <a:stretch>
            <a:fillRect/>
          </a:stretch>
        </p:blipFill>
        <p:spPr>
          <a:xfrm>
            <a:off x="4793572" y="2911784"/>
            <a:ext cx="418029" cy="418029"/>
          </a:xfrm>
          <a:prstGeom prst="rect">
            <a:avLst/>
          </a:prstGeom>
        </p:spPr>
      </p:pic>
      <p:pic>
        <p:nvPicPr>
          <p:cNvPr id="66" name="Picture 65">
            <a:extLst>
              <a:ext uri="{FF2B5EF4-FFF2-40B4-BE49-F238E27FC236}">
                <a16:creationId xmlns:a16="http://schemas.microsoft.com/office/drawing/2014/main" id="{6D10FF46-5F71-4499-A3D5-A471E0A4EA58}"/>
              </a:ext>
            </a:extLst>
          </p:cNvPr>
          <p:cNvPicPr>
            <a:picLocks noChangeAspect="1"/>
          </p:cNvPicPr>
          <p:nvPr/>
        </p:nvPicPr>
        <p:blipFill>
          <a:blip r:embed="rId22"/>
          <a:stretch>
            <a:fillRect/>
          </a:stretch>
        </p:blipFill>
        <p:spPr>
          <a:xfrm>
            <a:off x="5445121" y="4854466"/>
            <a:ext cx="364626" cy="356393"/>
          </a:xfrm>
          <a:prstGeom prst="rect">
            <a:avLst/>
          </a:prstGeom>
        </p:spPr>
      </p:pic>
      <p:sp>
        <p:nvSpPr>
          <p:cNvPr id="5" name="TextBox 4">
            <a:extLst>
              <a:ext uri="{FF2B5EF4-FFF2-40B4-BE49-F238E27FC236}">
                <a16:creationId xmlns:a16="http://schemas.microsoft.com/office/drawing/2014/main" id="{3856096B-9E10-40BE-BA38-D848ED23B944}"/>
              </a:ext>
            </a:extLst>
          </p:cNvPr>
          <p:cNvSpPr txBox="1"/>
          <p:nvPr/>
        </p:nvSpPr>
        <p:spPr>
          <a:xfrm>
            <a:off x="5338552" y="5178058"/>
            <a:ext cx="668281" cy="276999"/>
          </a:xfrm>
          <a:prstGeom prst="rect">
            <a:avLst/>
          </a:prstGeom>
          <a:noFill/>
        </p:spPr>
        <p:txBody>
          <a:bodyPr wrap="square" rtlCol="0">
            <a:spAutoFit/>
          </a:bodyPr>
          <a:lstStyle/>
          <a:p>
            <a:r>
              <a:rPr lang="et-EE" sz="600" dirty="0"/>
              <a:t>Töö vähemalt 2m kõrgusel</a:t>
            </a:r>
            <a:endParaRPr lang="en-US" sz="600" dirty="0"/>
          </a:p>
        </p:txBody>
      </p:sp>
      <p:pic>
        <p:nvPicPr>
          <p:cNvPr id="74" name="Picture 2" descr="Brady PET Mandatory Protective Gloves Sign With Pictogram Only Text">
            <a:extLst>
              <a:ext uri="{FF2B5EF4-FFF2-40B4-BE49-F238E27FC236}">
                <a16:creationId xmlns:a16="http://schemas.microsoft.com/office/drawing/2014/main" id="{DF6F2A33-FDBD-4DB5-854B-082AB69EFA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1930" y="2883685"/>
            <a:ext cx="468472" cy="47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4420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a:t>IKV-d logistikas</a:t>
            </a:r>
            <a:endParaRPr lang="en-US" dirty="0"/>
          </a:p>
        </p:txBody>
      </p:sp>
      <p:sp>
        <p:nvSpPr>
          <p:cNvPr id="3" name="Subtitle 2"/>
          <p:cNvSpPr>
            <a:spLocks noGrp="1"/>
          </p:cNvSpPr>
          <p:nvPr>
            <p:ph type="subTitle" idx="1"/>
          </p:nvPr>
        </p:nvSpPr>
        <p:spPr/>
        <p:txBody>
          <a:bodyPr/>
          <a:lstStyle/>
          <a:p>
            <a:r>
              <a:rPr lang="en-US" dirty="0"/>
              <a:t>Forest </a:t>
            </a:r>
            <a:r>
              <a:rPr lang="et-EE" dirty="0"/>
              <a:t>divisjon</a:t>
            </a:r>
            <a:endParaRPr lang="en-US" dirty="0"/>
          </a:p>
        </p:txBody>
      </p:sp>
      <p:pic>
        <p:nvPicPr>
          <p:cNvPr id="5" name="Picture 4">
            <a:extLst>
              <a:ext uri="{FF2B5EF4-FFF2-40B4-BE49-F238E27FC236}">
                <a16:creationId xmlns:a16="http://schemas.microsoft.com/office/drawing/2014/main" id="{A00FD0B3-1613-49A9-925A-05C423D1E0C9}"/>
              </a:ext>
            </a:extLst>
          </p:cNvPr>
          <p:cNvPicPr>
            <a:picLocks noChangeAspect="1"/>
          </p:cNvPicPr>
          <p:nvPr/>
        </p:nvPicPr>
        <p:blipFill>
          <a:blip r:embed="rId3"/>
          <a:stretch>
            <a:fillRect/>
          </a:stretch>
        </p:blipFill>
        <p:spPr>
          <a:xfrm>
            <a:off x="9334391" y="2279845"/>
            <a:ext cx="2137174" cy="2298310"/>
          </a:xfrm>
          <a:prstGeom prst="rect">
            <a:avLst/>
          </a:prstGeom>
        </p:spPr>
      </p:pic>
    </p:spTree>
    <p:extLst>
      <p:ext uri="{BB962C8B-B14F-4D97-AF65-F5344CB8AC3E}">
        <p14:creationId xmlns:p14="http://schemas.microsoft.com/office/powerpoint/2010/main" val="120521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7</a:t>
            </a:fld>
            <a:endParaRPr lang="en-US" sz="1000" b="1" dirty="0"/>
          </a:p>
        </p:txBody>
      </p:sp>
      <p:sp>
        <p:nvSpPr>
          <p:cNvPr id="23" name="Rectangle 22"/>
          <p:cNvSpPr/>
          <p:nvPr/>
        </p:nvSpPr>
        <p:spPr>
          <a:xfrm>
            <a:off x="3392431" y="1321170"/>
            <a:ext cx="1037463" cy="276999"/>
          </a:xfrm>
          <a:prstGeom prst="rect">
            <a:avLst/>
          </a:prstGeom>
        </p:spPr>
        <p:txBody>
          <a:bodyPr wrap="none">
            <a:spAutoFit/>
          </a:bodyPr>
          <a:lstStyle/>
          <a:p>
            <a:pPr algn="ctr">
              <a:defRPr/>
            </a:pPr>
            <a:r>
              <a:rPr lang="et-EE" sz="1200" b="1" cap="all" dirty="0">
                <a:solidFill>
                  <a:schemeClr val="tx2"/>
                </a:solidFill>
                <a:ea typeface="Times New Roman"/>
                <a:cs typeface="Times New Roman"/>
              </a:rPr>
              <a:t>jalanõud</a:t>
            </a:r>
            <a:endParaRPr lang="en-US" sz="1200" b="1" cap="all" dirty="0">
              <a:solidFill>
                <a:schemeClr val="tx2"/>
              </a:solidFill>
              <a:ea typeface="Times New Roman"/>
              <a:cs typeface="Times New Roman"/>
            </a:endParaRPr>
          </a:p>
        </p:txBody>
      </p:sp>
      <p:sp>
        <p:nvSpPr>
          <p:cNvPr id="25" name="Rectangle 24"/>
          <p:cNvSpPr/>
          <p:nvPr/>
        </p:nvSpPr>
        <p:spPr>
          <a:xfrm>
            <a:off x="6823697" y="1131988"/>
            <a:ext cx="1412100" cy="461665"/>
          </a:xfrm>
          <a:prstGeom prst="rect">
            <a:avLst/>
          </a:prstGeom>
        </p:spPr>
        <p:txBody>
          <a:bodyPr wrap="square">
            <a:spAutoFit/>
          </a:bodyPr>
          <a:lstStyle/>
          <a:p>
            <a:pPr algn="ctr">
              <a:defRPr/>
            </a:pPr>
            <a:r>
              <a:rPr lang="et-EE" sz="1200" b="1" cap="all" dirty="0">
                <a:solidFill>
                  <a:schemeClr val="tx2"/>
                </a:solidFill>
                <a:ea typeface="Times New Roman"/>
                <a:cs typeface="Times New Roman"/>
              </a:rPr>
              <a:t>Silmade kaitse</a:t>
            </a:r>
            <a:endParaRPr lang="en-US" sz="1200" b="1" cap="all" dirty="0">
              <a:solidFill>
                <a:schemeClr val="tx2"/>
              </a:solidFill>
              <a:ea typeface="Times New Roman"/>
              <a:cs typeface="Times New Roman"/>
            </a:endParaRPr>
          </a:p>
        </p:txBody>
      </p:sp>
      <p:sp>
        <p:nvSpPr>
          <p:cNvPr id="26" name="Rectangle 25"/>
          <p:cNvSpPr/>
          <p:nvPr/>
        </p:nvSpPr>
        <p:spPr>
          <a:xfrm>
            <a:off x="8108474" y="1122359"/>
            <a:ext cx="1439336" cy="276999"/>
          </a:xfrm>
          <a:prstGeom prst="rect">
            <a:avLst/>
          </a:prstGeom>
        </p:spPr>
        <p:txBody>
          <a:bodyPr wrap="square">
            <a:spAutoFit/>
          </a:bodyPr>
          <a:lstStyle/>
          <a:p>
            <a:pPr algn="ctr">
              <a:defRPr/>
            </a:pPr>
            <a:r>
              <a:rPr lang="et-EE" sz="1200" b="1" cap="all" dirty="0">
                <a:solidFill>
                  <a:schemeClr val="tx2"/>
                </a:solidFill>
                <a:ea typeface="Times New Roman"/>
                <a:cs typeface="Times New Roman"/>
              </a:rPr>
              <a:t>kuulmiskaitse</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flipH="1">
            <a:off x="5760635" y="1577606"/>
            <a:ext cx="5061" cy="362357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6908023" y="1622021"/>
            <a:ext cx="14726" cy="348810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8173078" y="1679736"/>
            <a:ext cx="0" cy="343038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3643978" y="2683603"/>
            <a:ext cx="5676405"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Skyddsglasogon.jpg"/>
          <p:cNvPicPr>
            <a:picLocks noChangeAspect="1"/>
          </p:cNvPicPr>
          <p:nvPr/>
        </p:nvPicPr>
        <p:blipFill>
          <a:blip r:embed="rId3" cstate="print"/>
          <a:stretch>
            <a:fillRect/>
          </a:stretch>
        </p:blipFill>
        <p:spPr>
          <a:xfrm>
            <a:off x="7264835" y="2965817"/>
            <a:ext cx="564541" cy="564541"/>
          </a:xfrm>
          <a:prstGeom prst="rect">
            <a:avLst/>
          </a:prstGeom>
        </p:spPr>
      </p:pic>
      <p:sp>
        <p:nvSpPr>
          <p:cNvPr id="37" name="Rounded Rectangle 36"/>
          <p:cNvSpPr/>
          <p:nvPr/>
        </p:nvSpPr>
        <p:spPr>
          <a:xfrm>
            <a:off x="1661090" y="1773318"/>
            <a:ext cx="1618494"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Sõitmine</a:t>
            </a:r>
            <a:endParaRPr lang="en-US" sz="1200" dirty="0"/>
          </a:p>
        </p:txBody>
      </p:sp>
      <p:sp>
        <p:nvSpPr>
          <p:cNvPr id="40" name="Rounded Rectangle 39"/>
          <p:cNvSpPr/>
          <p:nvPr/>
        </p:nvSpPr>
        <p:spPr>
          <a:xfrm>
            <a:off x="1644568" y="2783457"/>
            <a:ext cx="1632600" cy="858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Töö väljaspool kabiini</a:t>
            </a:r>
            <a:endParaRPr lang="en-US" sz="1200" dirty="0"/>
          </a:p>
        </p:txBody>
      </p:sp>
      <p:sp>
        <p:nvSpPr>
          <p:cNvPr id="42" name="Rectangle 41"/>
          <p:cNvSpPr/>
          <p:nvPr/>
        </p:nvSpPr>
        <p:spPr>
          <a:xfrm>
            <a:off x="5693274" y="1296628"/>
            <a:ext cx="1257747" cy="276999"/>
          </a:xfrm>
          <a:prstGeom prst="rect">
            <a:avLst/>
          </a:prstGeom>
        </p:spPr>
        <p:txBody>
          <a:bodyPr wrap="square">
            <a:spAutoFit/>
          </a:bodyPr>
          <a:lstStyle/>
          <a:p>
            <a:pPr algn="ctr"/>
            <a:r>
              <a:rPr lang="et-EE" sz="1200" b="1" cap="all" dirty="0">
                <a:solidFill>
                  <a:schemeClr val="tx2"/>
                </a:solidFill>
                <a:ea typeface="Times New Roman"/>
                <a:cs typeface="Times New Roman"/>
              </a:rPr>
              <a:t>peakaitse</a:t>
            </a:r>
            <a:endParaRPr lang="en-US" sz="1200" b="1" cap="all" dirty="0">
              <a:solidFill>
                <a:schemeClr val="tx2"/>
              </a:solidFill>
              <a:ea typeface="Times New Roman"/>
              <a:cs typeface="Times New Roman"/>
            </a:endParaRPr>
          </a:p>
        </p:txBody>
      </p:sp>
      <p:cxnSp>
        <p:nvCxnSpPr>
          <p:cNvPr id="52" name="Straight Connector 51"/>
          <p:cNvCxnSpPr>
            <a:cxnSpLocks/>
          </p:cNvCxnSpPr>
          <p:nvPr/>
        </p:nvCxnSpPr>
        <p:spPr>
          <a:xfrm>
            <a:off x="4457849" y="1622023"/>
            <a:ext cx="1" cy="357915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79519" y="1314400"/>
            <a:ext cx="1040670" cy="276999"/>
          </a:xfrm>
          <a:prstGeom prst="rect">
            <a:avLst/>
          </a:prstGeom>
        </p:spPr>
        <p:txBody>
          <a:bodyPr wrap="none">
            <a:spAutoFit/>
          </a:bodyPr>
          <a:lstStyle/>
          <a:p>
            <a:pPr algn="ctr"/>
            <a:r>
              <a:rPr lang="et-EE" sz="1200" b="1" cap="all" dirty="0">
                <a:solidFill>
                  <a:schemeClr val="tx2"/>
                </a:solidFill>
                <a:ea typeface="Times New Roman"/>
                <a:cs typeface="Times New Roman"/>
              </a:rPr>
              <a:t>tööriided</a:t>
            </a:r>
            <a:endParaRPr lang="en-US" sz="1200" b="1" cap="all" dirty="0">
              <a:solidFill>
                <a:schemeClr val="tx2"/>
              </a:solidFill>
              <a:ea typeface="Times New Roman"/>
              <a:cs typeface="Times New Roman"/>
            </a:endParaRPr>
          </a:p>
        </p:txBody>
      </p:sp>
      <p:sp>
        <p:nvSpPr>
          <p:cNvPr id="9" name="TextBox 8"/>
          <p:cNvSpPr txBox="1"/>
          <p:nvPr/>
        </p:nvSpPr>
        <p:spPr>
          <a:xfrm>
            <a:off x="1198501" y="5272433"/>
            <a:ext cx="10236748" cy="795527"/>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kumimoji="0" lang="et-EE" sz="1400" b="0" i="0" u="none" strike="noStrike" kern="1200" cap="none" spc="0" normalizeH="0" baseline="0" noProof="0" dirty="0">
                <a:ln>
                  <a:noFill/>
                </a:ln>
                <a:solidFill>
                  <a:prstClr val="black"/>
                </a:solidFill>
                <a:effectLst/>
                <a:uLnTx/>
                <a:uFillTx/>
                <a:latin typeface="Arial"/>
                <a:ea typeface="+mn-ea"/>
                <a:cs typeface="+mn-cs"/>
              </a:rPr>
              <a:t>Riskianalüüs ja ohutusjuhendid määravad täiendavad IKV-d</a:t>
            </a:r>
            <a:r>
              <a:rPr kumimoji="0" lang="en-US" sz="1400" b="0" i="0" u="none" strike="noStrike" kern="1200" cap="none" spc="0" normalizeH="0" baseline="0" noProof="0" dirty="0">
                <a:ln>
                  <a:noFill/>
                </a:ln>
                <a:solidFill>
                  <a:prstClr val="black"/>
                </a:solidFill>
                <a:effectLst/>
                <a:uLnTx/>
                <a:uFillTx/>
                <a:latin typeface="Arial"/>
                <a:ea typeface="+mn-ea"/>
                <a:cs typeface="+mn-cs"/>
              </a:rPr>
              <a:t>. </a:t>
            </a:r>
            <a:r>
              <a:rPr kumimoji="0" lang="et-EE" sz="1400" b="0" i="0" u="none" strike="noStrike" kern="1200" cap="none" spc="0" normalizeH="0" baseline="0" noProof="0" dirty="0">
                <a:ln>
                  <a:noFill/>
                </a:ln>
                <a:solidFill>
                  <a:prstClr val="black"/>
                </a:solidFill>
                <a:effectLst/>
                <a:uLnTx/>
                <a:uFillTx/>
                <a:latin typeface="Arial"/>
                <a:ea typeface="+mn-ea"/>
                <a:cs typeface="+mn-cs"/>
              </a:rPr>
              <a:t>Tööriietus peab vastama riskidele </a:t>
            </a:r>
            <a:r>
              <a:rPr lang="et-EE" sz="1400" dirty="0">
                <a:solidFill>
                  <a:schemeClr val="tx1"/>
                </a:solidFill>
              </a:rPr>
              <a:t>igas olukorras. </a:t>
            </a:r>
            <a:endParaRPr lang="en-US" sz="1400" dirty="0">
              <a:solidFill>
                <a:schemeClr val="tx1"/>
              </a:solidFill>
            </a:endParaRPr>
          </a:p>
          <a:p>
            <a:r>
              <a:rPr lang="et-EE" sz="1400" dirty="0">
                <a:solidFill>
                  <a:schemeClr val="tx1"/>
                </a:solidFill>
              </a:rPr>
              <a:t>Kohalikke eeskirju </a:t>
            </a:r>
            <a:r>
              <a:rPr lang="en-US" sz="1400" dirty="0">
                <a:solidFill>
                  <a:schemeClr val="tx1"/>
                </a:solidFill>
              </a:rPr>
              <a:t>(</a:t>
            </a:r>
            <a:r>
              <a:rPr lang="et-EE" sz="1400" dirty="0">
                <a:solidFill>
                  <a:schemeClr val="tx1"/>
                </a:solidFill>
              </a:rPr>
              <a:t>nt tehastes, terminalides) tuleb järgida</a:t>
            </a:r>
            <a:r>
              <a:rPr lang="en-US" sz="1400" dirty="0">
                <a:solidFill>
                  <a:schemeClr val="tx1"/>
                </a:solidFill>
              </a:rPr>
              <a:t>. </a:t>
            </a:r>
          </a:p>
          <a:p>
            <a:r>
              <a:rPr lang="et-EE" sz="1400" dirty="0">
                <a:solidFill>
                  <a:schemeClr val="tx1"/>
                </a:solidFill>
              </a:rPr>
              <a:t>Laadimistööde ajal ei või kasutada telefoni</a:t>
            </a:r>
            <a:r>
              <a:rPr lang="en-US" sz="1400" dirty="0">
                <a:solidFill>
                  <a:schemeClr val="tx1"/>
                </a:solidFill>
              </a:rPr>
              <a:t>.</a:t>
            </a:r>
          </a:p>
        </p:txBody>
      </p:sp>
      <p:sp>
        <p:nvSpPr>
          <p:cNvPr id="3" name="TextBox 2">
            <a:extLst>
              <a:ext uri="{FF2B5EF4-FFF2-40B4-BE49-F238E27FC236}">
                <a16:creationId xmlns:a16="http://schemas.microsoft.com/office/drawing/2014/main" id="{78808632-8134-42AA-8B6D-5F6062C2633F}"/>
              </a:ext>
            </a:extLst>
          </p:cNvPr>
          <p:cNvSpPr txBox="1"/>
          <p:nvPr/>
        </p:nvSpPr>
        <p:spPr>
          <a:xfrm>
            <a:off x="3369185" y="1853759"/>
            <a:ext cx="6012939" cy="461665"/>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t-EE" sz="1200" dirty="0"/>
              <a:t>Sõidu ajal kasutada turvavööd ja käed-vaba komplekti helistamisel</a:t>
            </a:r>
            <a:endParaRPr lang="en-US" sz="1200" dirty="0"/>
          </a:p>
          <a:p>
            <a:pPr marL="285750" indent="-285750">
              <a:buFont typeface="Arial" panose="020B0604020202020204" pitchFamily="34" charset="0"/>
              <a:buChar char="•"/>
            </a:pPr>
            <a:r>
              <a:rPr lang="et-EE" sz="1200" dirty="0"/>
              <a:t>Kabiini konstruktsioon ja klaasid peavad vastama kohalikule seadusandlusele</a:t>
            </a:r>
            <a:endParaRPr lang="en-US" sz="1200" dirty="0"/>
          </a:p>
        </p:txBody>
      </p:sp>
      <p:sp>
        <p:nvSpPr>
          <p:cNvPr id="32" name="Rectangle 31">
            <a:extLst>
              <a:ext uri="{FF2B5EF4-FFF2-40B4-BE49-F238E27FC236}">
                <a16:creationId xmlns:a16="http://schemas.microsoft.com/office/drawing/2014/main" id="{6E74971C-BFEA-4F0D-939C-90A4A57B9FDD}"/>
              </a:ext>
            </a:extLst>
          </p:cNvPr>
          <p:cNvSpPr/>
          <p:nvPr/>
        </p:nvSpPr>
        <p:spPr>
          <a:xfrm>
            <a:off x="816655" y="598318"/>
            <a:ext cx="8284653"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t-EE" sz="2400" b="1" cap="all" dirty="0">
                <a:solidFill>
                  <a:schemeClr val="bg1"/>
                </a:solidFill>
                <a:ea typeface="Times New Roman"/>
                <a:cs typeface="Times New Roman"/>
              </a:rPr>
              <a:t>IKV reeglid logistikas</a:t>
            </a:r>
            <a:endParaRPr lang="en-US" sz="2400" b="1" cap="all" dirty="0">
              <a:solidFill>
                <a:schemeClr val="bg1"/>
              </a:solidFill>
              <a:ea typeface="Times New Roman"/>
              <a:cs typeface="Times New Roman"/>
            </a:endParaRPr>
          </a:p>
        </p:txBody>
      </p:sp>
      <p:sp>
        <p:nvSpPr>
          <p:cNvPr id="30" name="TextBox 29">
            <a:hlinkClick r:id="rId4" action="ppaction://hlinksldjump"/>
            <a:extLst>
              <a:ext uri="{FF2B5EF4-FFF2-40B4-BE49-F238E27FC236}">
                <a16:creationId xmlns:a16="http://schemas.microsoft.com/office/drawing/2014/main" id="{EE93DE4E-A0CF-4879-9046-515F570C9EF7}"/>
              </a:ext>
            </a:extLst>
          </p:cNvPr>
          <p:cNvSpPr txBox="1"/>
          <p:nvPr/>
        </p:nvSpPr>
        <p:spPr>
          <a:xfrm>
            <a:off x="2929603" y="6580717"/>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sp>
        <p:nvSpPr>
          <p:cNvPr id="35" name="Rounded Rectangle 36">
            <a:extLst>
              <a:ext uri="{FF2B5EF4-FFF2-40B4-BE49-F238E27FC236}">
                <a16:creationId xmlns:a16="http://schemas.microsoft.com/office/drawing/2014/main" id="{C0D05F98-5019-41F8-AB66-8CF84EEB760C}"/>
              </a:ext>
            </a:extLst>
          </p:cNvPr>
          <p:cNvSpPr/>
          <p:nvPr/>
        </p:nvSpPr>
        <p:spPr>
          <a:xfrm rot="16200000">
            <a:off x="451154" y="2541682"/>
            <a:ext cx="1864854" cy="328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Metsaveokid, </a:t>
            </a:r>
            <a:r>
              <a:rPr lang="et-EE" sz="1200" dirty="0" err="1"/>
              <a:t>puiduhakkemasinad</a:t>
            </a:r>
            <a:endParaRPr lang="en-US" sz="1200" dirty="0"/>
          </a:p>
        </p:txBody>
      </p:sp>
      <p:pic>
        <p:nvPicPr>
          <p:cNvPr id="5122" name="Picture 2" descr="Kuljetusvahingot – Tavarantoimittajat | Stora Enso">
            <a:extLst>
              <a:ext uri="{FF2B5EF4-FFF2-40B4-BE49-F238E27FC236}">
                <a16:creationId xmlns:a16="http://schemas.microsoft.com/office/drawing/2014/main" id="{203E0463-138F-4C9A-AADC-AF9ED401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 y="4071259"/>
            <a:ext cx="1163698" cy="737014"/>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6">
            <a:extLst>
              <a:ext uri="{FF2B5EF4-FFF2-40B4-BE49-F238E27FC236}">
                <a16:creationId xmlns:a16="http://schemas.microsoft.com/office/drawing/2014/main" id="{E13F2992-3DB8-43DF-B310-736D40BE66BB}"/>
              </a:ext>
            </a:extLst>
          </p:cNvPr>
          <p:cNvSpPr/>
          <p:nvPr/>
        </p:nvSpPr>
        <p:spPr>
          <a:xfrm rot="16200000">
            <a:off x="739943" y="4327562"/>
            <a:ext cx="1245242" cy="3281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Laevad</a:t>
            </a:r>
            <a:endParaRPr lang="en-US" sz="1200" dirty="0"/>
          </a:p>
        </p:txBody>
      </p:sp>
      <p:sp>
        <p:nvSpPr>
          <p:cNvPr id="38" name="Rounded Rectangle 39">
            <a:extLst>
              <a:ext uri="{FF2B5EF4-FFF2-40B4-BE49-F238E27FC236}">
                <a16:creationId xmlns:a16="http://schemas.microsoft.com/office/drawing/2014/main" id="{DF735091-5684-4270-A2A7-1912EE90BFB4}"/>
              </a:ext>
            </a:extLst>
          </p:cNvPr>
          <p:cNvSpPr/>
          <p:nvPr/>
        </p:nvSpPr>
        <p:spPr>
          <a:xfrm>
            <a:off x="1644568" y="4722844"/>
            <a:ext cx="1632600" cy="3872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Sadamas: laadimistööd</a:t>
            </a:r>
            <a:endParaRPr lang="en-US" sz="1200" dirty="0"/>
          </a:p>
        </p:txBody>
      </p:sp>
      <p:sp>
        <p:nvSpPr>
          <p:cNvPr id="39" name="Rounded Rectangle 39">
            <a:extLst>
              <a:ext uri="{FF2B5EF4-FFF2-40B4-BE49-F238E27FC236}">
                <a16:creationId xmlns:a16="http://schemas.microsoft.com/office/drawing/2014/main" id="{CC8DD25D-1652-4010-BD63-72E0ACD72778}"/>
              </a:ext>
            </a:extLst>
          </p:cNvPr>
          <p:cNvSpPr/>
          <p:nvPr/>
        </p:nvSpPr>
        <p:spPr>
          <a:xfrm>
            <a:off x="1654037" y="4040746"/>
            <a:ext cx="1632600" cy="3872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Merel</a:t>
            </a:r>
            <a:endParaRPr lang="en-US" sz="1200" dirty="0"/>
          </a:p>
        </p:txBody>
      </p:sp>
      <p:cxnSp>
        <p:nvCxnSpPr>
          <p:cNvPr id="49" name="Straight Connector 48">
            <a:extLst>
              <a:ext uri="{FF2B5EF4-FFF2-40B4-BE49-F238E27FC236}">
                <a16:creationId xmlns:a16="http://schemas.microsoft.com/office/drawing/2014/main" id="{8CBAEDB9-943D-4763-8906-C12F6C7D15E9}"/>
              </a:ext>
            </a:extLst>
          </p:cNvPr>
          <p:cNvCxnSpPr>
            <a:cxnSpLocks/>
          </p:cNvCxnSpPr>
          <p:nvPr/>
        </p:nvCxnSpPr>
        <p:spPr>
          <a:xfrm>
            <a:off x="875654" y="3806438"/>
            <a:ext cx="843979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FC2AC8A-AA7B-4C19-8AE5-CE1123C92B81}"/>
              </a:ext>
            </a:extLst>
          </p:cNvPr>
          <p:cNvPicPr>
            <a:picLocks noChangeAspect="1"/>
          </p:cNvPicPr>
          <p:nvPr/>
        </p:nvPicPr>
        <p:blipFill>
          <a:blip r:embed="rId6"/>
          <a:stretch>
            <a:fillRect/>
          </a:stretch>
        </p:blipFill>
        <p:spPr>
          <a:xfrm>
            <a:off x="6040542" y="2947932"/>
            <a:ext cx="630962" cy="582426"/>
          </a:xfrm>
          <a:prstGeom prst="rect">
            <a:avLst/>
          </a:prstGeom>
        </p:spPr>
      </p:pic>
      <p:pic>
        <p:nvPicPr>
          <p:cNvPr id="54" name="Picture 3" descr="999Store no Mobile Phone Allowed/Mobile Phone not Allowed Sign Board  Sticker (15x15 cm): Amazon.in: Industrial &amp;amp; Scientific">
            <a:extLst>
              <a:ext uri="{FF2B5EF4-FFF2-40B4-BE49-F238E27FC236}">
                <a16:creationId xmlns:a16="http://schemas.microsoft.com/office/drawing/2014/main" id="{FBFCED6C-4FEB-489D-91DC-76A246B8F1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5388" y="5632334"/>
            <a:ext cx="390308" cy="3903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Skyddsklader.jpg">
            <a:extLst>
              <a:ext uri="{FF2B5EF4-FFF2-40B4-BE49-F238E27FC236}">
                <a16:creationId xmlns:a16="http://schemas.microsoft.com/office/drawing/2014/main" id="{BCFD9B92-B464-417D-BA43-F236593794AC}"/>
              </a:ext>
            </a:extLst>
          </p:cNvPr>
          <p:cNvPicPr>
            <a:picLocks noChangeAspect="1"/>
          </p:cNvPicPr>
          <p:nvPr/>
        </p:nvPicPr>
        <p:blipFill>
          <a:blip r:embed="rId8" cstate="print"/>
          <a:stretch>
            <a:fillRect/>
          </a:stretch>
        </p:blipFill>
        <p:spPr>
          <a:xfrm>
            <a:off x="4654106" y="4047500"/>
            <a:ext cx="418029" cy="418029"/>
          </a:xfrm>
          <a:prstGeom prst="rect">
            <a:avLst/>
          </a:prstGeom>
        </p:spPr>
      </p:pic>
      <p:pic>
        <p:nvPicPr>
          <p:cNvPr id="59" name="Picture 58">
            <a:extLst>
              <a:ext uri="{FF2B5EF4-FFF2-40B4-BE49-F238E27FC236}">
                <a16:creationId xmlns:a16="http://schemas.microsoft.com/office/drawing/2014/main" id="{8ABE24FF-B11A-4671-A338-AE6333D1214E}"/>
              </a:ext>
            </a:extLst>
          </p:cNvPr>
          <p:cNvPicPr>
            <a:picLocks noChangeAspect="1"/>
          </p:cNvPicPr>
          <p:nvPr/>
        </p:nvPicPr>
        <p:blipFill>
          <a:blip r:embed="rId9"/>
          <a:stretch>
            <a:fillRect/>
          </a:stretch>
        </p:blipFill>
        <p:spPr>
          <a:xfrm>
            <a:off x="9886165" y="1639324"/>
            <a:ext cx="674224" cy="959409"/>
          </a:xfrm>
          <a:prstGeom prst="rect">
            <a:avLst/>
          </a:prstGeom>
          <a:ln>
            <a:noFill/>
          </a:ln>
          <a:effectLst>
            <a:outerShdw blurRad="292100" dist="139700" dir="2700000" algn="tl" rotWithShape="0">
              <a:srgbClr val="333333">
                <a:alpha val="65000"/>
              </a:srgbClr>
            </a:outerShdw>
          </a:effectLst>
        </p:spPr>
      </p:pic>
      <p:sp>
        <p:nvSpPr>
          <p:cNvPr id="61" name="TextBox 60">
            <a:extLst>
              <a:ext uri="{FF2B5EF4-FFF2-40B4-BE49-F238E27FC236}">
                <a16:creationId xmlns:a16="http://schemas.microsoft.com/office/drawing/2014/main" id="{5976BF6A-E27E-49EB-98D4-0CC8B6CD5D4A}"/>
              </a:ext>
            </a:extLst>
          </p:cNvPr>
          <p:cNvSpPr txBox="1"/>
          <p:nvPr/>
        </p:nvSpPr>
        <p:spPr>
          <a:xfrm>
            <a:off x="9315450" y="2882042"/>
            <a:ext cx="2763658" cy="553998"/>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t-EE" sz="1000" dirty="0"/>
              <a:t>Tööriietus peab olema kõrgnähtavusega</a:t>
            </a:r>
            <a:endParaRPr lang="en-US" sz="1000" dirty="0"/>
          </a:p>
          <a:p>
            <a:pPr marL="285750" indent="-285750">
              <a:buFont typeface="Arial" panose="020B0604020202020204" pitchFamily="34" charset="0"/>
              <a:buChar char="•"/>
            </a:pPr>
            <a:r>
              <a:rPr lang="et-EE" sz="1000" dirty="0">
                <a:solidFill>
                  <a:prstClr val="black"/>
                </a:solidFill>
              </a:rPr>
              <a:t>Mask on puiduhakkimisel soovitav</a:t>
            </a:r>
            <a:endParaRPr lang="en-US" sz="1000" dirty="0">
              <a:solidFill>
                <a:prstClr val="black"/>
              </a:solidFill>
            </a:endParaRPr>
          </a:p>
          <a:p>
            <a:pPr marL="285750" indent="-285750">
              <a:buFont typeface="Arial" panose="020B0604020202020204" pitchFamily="34" charset="0"/>
              <a:buChar char="•"/>
            </a:pPr>
            <a:r>
              <a:rPr lang="et-EE" sz="1000" dirty="0">
                <a:solidFill>
                  <a:prstClr val="black"/>
                </a:solidFill>
              </a:rPr>
              <a:t>Jalanõud min klass S3</a:t>
            </a:r>
            <a:endParaRPr lang="en-US" sz="1000" dirty="0">
              <a:solidFill>
                <a:prstClr val="black"/>
              </a:solidFill>
            </a:endParaRPr>
          </a:p>
        </p:txBody>
      </p:sp>
      <p:pic>
        <p:nvPicPr>
          <p:cNvPr id="62" name="Picture 2" descr="Allsigns International Ltd - Seat Belt Symbol">
            <a:extLst>
              <a:ext uri="{FF2B5EF4-FFF2-40B4-BE49-F238E27FC236}">
                <a16:creationId xmlns:a16="http://schemas.microsoft.com/office/drawing/2014/main" id="{0D9187A7-C050-410F-BFDB-07F037FEC6B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65493" y="1865725"/>
            <a:ext cx="436174" cy="4361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574F1B77-B821-4D35-8C65-400BBA006D6D}"/>
              </a:ext>
            </a:extLst>
          </p:cNvPr>
          <p:cNvPicPr>
            <a:picLocks noChangeAspect="1"/>
          </p:cNvPicPr>
          <p:nvPr/>
        </p:nvPicPr>
        <p:blipFill>
          <a:blip r:embed="rId12"/>
          <a:stretch>
            <a:fillRect/>
          </a:stretch>
        </p:blipFill>
        <p:spPr>
          <a:xfrm>
            <a:off x="3618604" y="2890033"/>
            <a:ext cx="719794" cy="701179"/>
          </a:xfrm>
          <a:prstGeom prst="rect">
            <a:avLst/>
          </a:prstGeom>
        </p:spPr>
      </p:pic>
      <p:pic>
        <p:nvPicPr>
          <p:cNvPr id="65" name="Picture 64">
            <a:extLst>
              <a:ext uri="{FF2B5EF4-FFF2-40B4-BE49-F238E27FC236}">
                <a16:creationId xmlns:a16="http://schemas.microsoft.com/office/drawing/2014/main" id="{1B858A79-3D70-4899-91A1-84F349169655}"/>
              </a:ext>
            </a:extLst>
          </p:cNvPr>
          <p:cNvPicPr>
            <a:picLocks noChangeAspect="1"/>
          </p:cNvPicPr>
          <p:nvPr/>
        </p:nvPicPr>
        <p:blipFill>
          <a:blip r:embed="rId12"/>
          <a:stretch>
            <a:fillRect/>
          </a:stretch>
        </p:blipFill>
        <p:spPr>
          <a:xfrm>
            <a:off x="3618604" y="4549249"/>
            <a:ext cx="589426" cy="574183"/>
          </a:xfrm>
          <a:prstGeom prst="rect">
            <a:avLst/>
          </a:prstGeom>
        </p:spPr>
      </p:pic>
      <p:pic>
        <p:nvPicPr>
          <p:cNvPr id="66" name="Picture 65">
            <a:extLst>
              <a:ext uri="{FF2B5EF4-FFF2-40B4-BE49-F238E27FC236}">
                <a16:creationId xmlns:a16="http://schemas.microsoft.com/office/drawing/2014/main" id="{0F5EC04B-B417-462B-9CFA-80DA3C178B4D}"/>
              </a:ext>
            </a:extLst>
          </p:cNvPr>
          <p:cNvPicPr>
            <a:picLocks noChangeAspect="1"/>
          </p:cNvPicPr>
          <p:nvPr/>
        </p:nvPicPr>
        <p:blipFill>
          <a:blip r:embed="rId12"/>
          <a:stretch>
            <a:fillRect/>
          </a:stretch>
        </p:blipFill>
        <p:spPr>
          <a:xfrm>
            <a:off x="3618604" y="3968850"/>
            <a:ext cx="589426" cy="574183"/>
          </a:xfrm>
          <a:prstGeom prst="rect">
            <a:avLst/>
          </a:prstGeom>
        </p:spPr>
      </p:pic>
      <p:sp>
        <p:nvSpPr>
          <p:cNvPr id="67" name="TextBox 66">
            <a:extLst>
              <a:ext uri="{FF2B5EF4-FFF2-40B4-BE49-F238E27FC236}">
                <a16:creationId xmlns:a16="http://schemas.microsoft.com/office/drawing/2014/main" id="{323B53DF-B7A6-42B7-A172-79102E007368}"/>
              </a:ext>
            </a:extLst>
          </p:cNvPr>
          <p:cNvSpPr txBox="1"/>
          <p:nvPr/>
        </p:nvSpPr>
        <p:spPr>
          <a:xfrm>
            <a:off x="9315450" y="3964756"/>
            <a:ext cx="2763660" cy="707886"/>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t-EE" sz="1000" dirty="0"/>
              <a:t>Tööriietus peab olema kõrgnähtavusega</a:t>
            </a:r>
            <a:endParaRPr lang="en-US" sz="1000" dirty="0"/>
          </a:p>
          <a:p>
            <a:pPr marL="285750" indent="-285750">
              <a:buFont typeface="Arial" panose="020B0604020202020204" pitchFamily="34" charset="0"/>
              <a:buChar char="•"/>
            </a:pPr>
            <a:r>
              <a:rPr lang="et-EE" sz="1000" dirty="0"/>
              <a:t>IKV peab olema vastavalt töökeskkonnale </a:t>
            </a:r>
            <a:r>
              <a:rPr lang="en-US" sz="1000" dirty="0"/>
              <a:t>(</a:t>
            </a:r>
            <a:r>
              <a:rPr lang="et-EE" sz="1000" dirty="0"/>
              <a:t>nt torm</a:t>
            </a:r>
            <a:r>
              <a:rPr lang="en-US" sz="1000" dirty="0"/>
              <a:t>)</a:t>
            </a:r>
          </a:p>
          <a:p>
            <a:pPr marL="285750" indent="-285750">
              <a:buFont typeface="Arial" panose="020B0604020202020204" pitchFamily="34" charset="0"/>
              <a:buChar char="•"/>
            </a:pPr>
            <a:r>
              <a:rPr lang="et-EE" sz="1000" dirty="0">
                <a:solidFill>
                  <a:prstClr val="black"/>
                </a:solidFill>
              </a:rPr>
              <a:t>Jalanõud min klass S3</a:t>
            </a:r>
            <a:endParaRPr lang="en-US" sz="1000" dirty="0">
              <a:solidFill>
                <a:prstClr val="black"/>
              </a:solidFill>
            </a:endParaRPr>
          </a:p>
        </p:txBody>
      </p:sp>
      <p:pic>
        <p:nvPicPr>
          <p:cNvPr id="69" name="Picture 8" descr="Hand Protection Symbol - Safety Gloves Symbol, HD Png Download ,  Transparent Png Image - PNGitem">
            <a:extLst>
              <a:ext uri="{FF2B5EF4-FFF2-40B4-BE49-F238E27FC236}">
                <a16:creationId xmlns:a16="http://schemas.microsoft.com/office/drawing/2014/main" id="{4CADE937-DB1C-46B6-B95F-A648963A2F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8057" y="2951141"/>
            <a:ext cx="554145" cy="57921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Skyddsklader.jpg">
            <a:extLst>
              <a:ext uri="{FF2B5EF4-FFF2-40B4-BE49-F238E27FC236}">
                <a16:creationId xmlns:a16="http://schemas.microsoft.com/office/drawing/2014/main" id="{F01FC324-AEE5-44B9-ACBE-4C145E9A2953}"/>
              </a:ext>
            </a:extLst>
          </p:cNvPr>
          <p:cNvPicPr>
            <a:picLocks noChangeAspect="1"/>
          </p:cNvPicPr>
          <p:nvPr/>
        </p:nvPicPr>
        <p:blipFill>
          <a:blip r:embed="rId8" cstate="print"/>
          <a:stretch>
            <a:fillRect/>
          </a:stretch>
        </p:blipFill>
        <p:spPr>
          <a:xfrm>
            <a:off x="4654106" y="4631459"/>
            <a:ext cx="418029" cy="418029"/>
          </a:xfrm>
          <a:prstGeom prst="rect">
            <a:avLst/>
          </a:prstGeom>
        </p:spPr>
      </p:pic>
      <p:pic>
        <p:nvPicPr>
          <p:cNvPr id="46" name="Picture 45">
            <a:extLst>
              <a:ext uri="{FF2B5EF4-FFF2-40B4-BE49-F238E27FC236}">
                <a16:creationId xmlns:a16="http://schemas.microsoft.com/office/drawing/2014/main" id="{ECE92C01-95EB-4115-A606-9E6B724C88F2}"/>
              </a:ext>
            </a:extLst>
          </p:cNvPr>
          <p:cNvPicPr>
            <a:picLocks noChangeAspect="1"/>
          </p:cNvPicPr>
          <p:nvPr/>
        </p:nvPicPr>
        <p:blipFill>
          <a:blip r:embed="rId6"/>
          <a:stretch>
            <a:fillRect/>
          </a:stretch>
        </p:blipFill>
        <p:spPr>
          <a:xfrm>
            <a:off x="6072166" y="4624726"/>
            <a:ext cx="455681" cy="420628"/>
          </a:xfrm>
          <a:prstGeom prst="rect">
            <a:avLst/>
          </a:prstGeom>
        </p:spPr>
      </p:pic>
      <p:pic>
        <p:nvPicPr>
          <p:cNvPr id="4" name="Picture 3">
            <a:extLst>
              <a:ext uri="{FF2B5EF4-FFF2-40B4-BE49-F238E27FC236}">
                <a16:creationId xmlns:a16="http://schemas.microsoft.com/office/drawing/2014/main" id="{52C2748A-018E-41DF-82EA-BA94524ABFE9}"/>
              </a:ext>
            </a:extLst>
          </p:cNvPr>
          <p:cNvPicPr>
            <a:picLocks noChangeAspect="1"/>
          </p:cNvPicPr>
          <p:nvPr/>
        </p:nvPicPr>
        <p:blipFill>
          <a:blip r:embed="rId14"/>
          <a:stretch>
            <a:fillRect/>
          </a:stretch>
        </p:blipFill>
        <p:spPr>
          <a:xfrm>
            <a:off x="8506546" y="3027100"/>
            <a:ext cx="501676" cy="482625"/>
          </a:xfrm>
          <a:prstGeom prst="rect">
            <a:avLst/>
          </a:prstGeom>
        </p:spPr>
      </p:pic>
      <p:pic>
        <p:nvPicPr>
          <p:cNvPr id="6" name="Picture 5">
            <a:extLst>
              <a:ext uri="{FF2B5EF4-FFF2-40B4-BE49-F238E27FC236}">
                <a16:creationId xmlns:a16="http://schemas.microsoft.com/office/drawing/2014/main" id="{53A8A8BA-D004-44BB-B7DF-7202BE4AD650}"/>
              </a:ext>
            </a:extLst>
          </p:cNvPr>
          <p:cNvPicPr>
            <a:picLocks noChangeAspect="1"/>
          </p:cNvPicPr>
          <p:nvPr/>
        </p:nvPicPr>
        <p:blipFill>
          <a:blip r:embed="rId14"/>
          <a:stretch>
            <a:fillRect/>
          </a:stretch>
        </p:blipFill>
        <p:spPr>
          <a:xfrm>
            <a:off x="8510060" y="4047500"/>
            <a:ext cx="501676" cy="482625"/>
          </a:xfrm>
          <a:prstGeom prst="rect">
            <a:avLst/>
          </a:prstGeom>
        </p:spPr>
      </p:pic>
      <p:pic>
        <p:nvPicPr>
          <p:cNvPr id="7" name="Picture 6">
            <a:extLst>
              <a:ext uri="{FF2B5EF4-FFF2-40B4-BE49-F238E27FC236}">
                <a16:creationId xmlns:a16="http://schemas.microsoft.com/office/drawing/2014/main" id="{CE64077A-6C94-4C1C-9D0F-5D8D203523B1}"/>
              </a:ext>
            </a:extLst>
          </p:cNvPr>
          <p:cNvPicPr>
            <a:picLocks noChangeAspect="1"/>
          </p:cNvPicPr>
          <p:nvPr/>
        </p:nvPicPr>
        <p:blipFill>
          <a:blip r:embed="rId14"/>
          <a:stretch>
            <a:fillRect/>
          </a:stretch>
        </p:blipFill>
        <p:spPr>
          <a:xfrm>
            <a:off x="8526763" y="4593727"/>
            <a:ext cx="501676" cy="482625"/>
          </a:xfrm>
          <a:prstGeom prst="rect">
            <a:avLst/>
          </a:prstGeom>
        </p:spPr>
      </p:pic>
      <p:pic>
        <p:nvPicPr>
          <p:cNvPr id="11" name="Picture 10">
            <a:extLst>
              <a:ext uri="{FF2B5EF4-FFF2-40B4-BE49-F238E27FC236}">
                <a16:creationId xmlns:a16="http://schemas.microsoft.com/office/drawing/2014/main" id="{7BD28722-3D03-4EDA-9E32-AE181291515C}"/>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0" contrast="-20000"/>
                    </a14:imgEffect>
                  </a14:imgLayer>
                </a14:imgProps>
              </a:ext>
            </a:extLst>
          </a:blip>
          <a:stretch>
            <a:fillRect/>
          </a:stretch>
        </p:blipFill>
        <p:spPr>
          <a:xfrm>
            <a:off x="4496935" y="2932278"/>
            <a:ext cx="606750" cy="598082"/>
          </a:xfrm>
          <a:prstGeom prst="rect">
            <a:avLst/>
          </a:prstGeom>
        </p:spPr>
      </p:pic>
      <p:pic>
        <p:nvPicPr>
          <p:cNvPr id="58" name="Picture 8" descr="Hand Protection Symbol - Safety Gloves Symbol, HD Png Download ,  Transparent Png Image - PNGitem">
            <a:extLst>
              <a:ext uri="{FF2B5EF4-FFF2-40B4-BE49-F238E27FC236}">
                <a16:creationId xmlns:a16="http://schemas.microsoft.com/office/drawing/2014/main" id="{B6C9DC60-9252-4079-B789-1008EAACD4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4461" y="4631459"/>
            <a:ext cx="443667" cy="46374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afety sign General warning | 300 * 264 mm">
            <a:extLst>
              <a:ext uri="{FF2B5EF4-FFF2-40B4-BE49-F238E27FC236}">
                <a16:creationId xmlns:a16="http://schemas.microsoft.com/office/drawing/2014/main" id="{D3BCD028-9E69-4316-A4EF-282F21AB4B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645" y="5437156"/>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and Protection Symbol - Safety Gloves Symbol, HD Png Download ,  Transparent Png Image - PNGitem">
            <a:extLst>
              <a:ext uri="{FF2B5EF4-FFF2-40B4-BE49-F238E27FC236}">
                <a16:creationId xmlns:a16="http://schemas.microsoft.com/office/drawing/2014/main" id="{1AAEFBD9-7FBC-4B27-A5C6-9CEC28DF50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4461" y="4009442"/>
            <a:ext cx="443667" cy="463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ree, outdoor, truck, road&#10;&#10;Description automatically generated">
            <a:extLst>
              <a:ext uri="{FF2B5EF4-FFF2-40B4-BE49-F238E27FC236}">
                <a16:creationId xmlns:a16="http://schemas.microsoft.com/office/drawing/2014/main" id="{9CF2DF98-A352-4242-9942-BC5D95175ADC}"/>
              </a:ext>
            </a:extLst>
          </p:cNvPr>
          <p:cNvPicPr>
            <a:picLocks noChangeAspect="1"/>
          </p:cNvPicPr>
          <p:nvPr/>
        </p:nvPicPr>
        <p:blipFill>
          <a:blip r:embed="rId18"/>
          <a:stretch>
            <a:fillRect/>
          </a:stretch>
        </p:blipFill>
        <p:spPr>
          <a:xfrm>
            <a:off x="205221" y="1910050"/>
            <a:ext cx="728993" cy="1094173"/>
          </a:xfrm>
          <a:prstGeom prst="rect">
            <a:avLst/>
          </a:prstGeom>
        </p:spPr>
      </p:pic>
      <p:pic>
        <p:nvPicPr>
          <p:cNvPr id="2" name="Picture 1">
            <a:extLst>
              <a:ext uri="{FF2B5EF4-FFF2-40B4-BE49-F238E27FC236}">
                <a16:creationId xmlns:a16="http://schemas.microsoft.com/office/drawing/2014/main" id="{21F3F52B-1F6C-4FC9-9661-7DC2A27C417A}"/>
              </a:ext>
            </a:extLst>
          </p:cNvPr>
          <p:cNvPicPr>
            <a:picLocks noChangeAspect="1"/>
          </p:cNvPicPr>
          <p:nvPr/>
        </p:nvPicPr>
        <p:blipFill>
          <a:blip r:embed="rId19"/>
          <a:stretch>
            <a:fillRect/>
          </a:stretch>
        </p:blipFill>
        <p:spPr>
          <a:xfrm>
            <a:off x="1562" y="3035506"/>
            <a:ext cx="1131506" cy="708367"/>
          </a:xfrm>
          <a:prstGeom prst="rect">
            <a:avLst/>
          </a:prstGeom>
        </p:spPr>
      </p:pic>
    </p:spTree>
    <p:extLst>
      <p:ext uri="{BB962C8B-B14F-4D97-AF65-F5344CB8AC3E}">
        <p14:creationId xmlns:p14="http://schemas.microsoft.com/office/powerpoint/2010/main" val="316437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714620"/>
            <a:ext cx="7524000" cy="1870694"/>
          </a:xfrm>
        </p:spPr>
        <p:txBody>
          <a:bodyPr/>
          <a:lstStyle/>
          <a:p>
            <a:r>
              <a:rPr lang="et-EE" sz="4000" dirty="0"/>
              <a:t>IKV-d välitöödel, inventuuridel ja planeerimistöödel</a:t>
            </a:r>
            <a:endParaRPr lang="en-US" sz="4000" dirty="0"/>
          </a:p>
        </p:txBody>
      </p:sp>
      <p:sp>
        <p:nvSpPr>
          <p:cNvPr id="3" name="Subtitle 2"/>
          <p:cNvSpPr>
            <a:spLocks noGrp="1"/>
          </p:cNvSpPr>
          <p:nvPr>
            <p:ph type="subTitle" idx="1"/>
          </p:nvPr>
        </p:nvSpPr>
        <p:spPr>
          <a:xfrm>
            <a:off x="648000" y="3770069"/>
            <a:ext cx="7524000" cy="1398321"/>
          </a:xfrm>
        </p:spPr>
        <p:txBody>
          <a:bodyPr/>
          <a:lstStyle/>
          <a:p>
            <a:r>
              <a:rPr lang="en-US" sz="3600" b="0" dirty="0"/>
              <a:t>Forest </a:t>
            </a:r>
            <a:r>
              <a:rPr lang="et-EE" sz="3600" b="0" dirty="0"/>
              <a:t>divisjon</a:t>
            </a:r>
            <a:endParaRPr lang="en-US" sz="3600" b="0" dirty="0"/>
          </a:p>
        </p:txBody>
      </p:sp>
      <p:pic>
        <p:nvPicPr>
          <p:cNvPr id="6" name="Picture 5">
            <a:extLst>
              <a:ext uri="{FF2B5EF4-FFF2-40B4-BE49-F238E27FC236}">
                <a16:creationId xmlns:a16="http://schemas.microsoft.com/office/drawing/2014/main" id="{C38B0038-CE10-4ED4-9B87-AD4EED9314C5}"/>
              </a:ext>
            </a:extLst>
          </p:cNvPr>
          <p:cNvPicPr>
            <a:picLocks noChangeAspect="1"/>
          </p:cNvPicPr>
          <p:nvPr/>
        </p:nvPicPr>
        <p:blipFill>
          <a:blip r:embed="rId3"/>
          <a:stretch>
            <a:fillRect/>
          </a:stretch>
        </p:blipFill>
        <p:spPr>
          <a:xfrm>
            <a:off x="9485598" y="2298135"/>
            <a:ext cx="2149932" cy="2261729"/>
          </a:xfrm>
          <a:prstGeom prst="rect">
            <a:avLst/>
          </a:prstGeom>
        </p:spPr>
      </p:pic>
    </p:spTree>
    <p:extLst>
      <p:ext uri="{BB962C8B-B14F-4D97-AF65-F5344CB8AC3E}">
        <p14:creationId xmlns:p14="http://schemas.microsoft.com/office/powerpoint/2010/main" val="1481702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a:xfrm>
            <a:off x="1524000" y="6096000"/>
            <a:ext cx="716400" cy="691200"/>
          </a:xfrm>
          <a:noFill/>
        </p:spPr>
        <p:txBody>
          <a:bodyPr vert="horz"/>
          <a:lstStyle/>
          <a:p>
            <a:pPr algn="r"/>
            <a:fld id="{F452C86F-1C17-47E2-9E8C-FD4A937BD3DD}" type="slidenum">
              <a:rPr lang="en-US" sz="1000" b="1"/>
              <a:pPr algn="r"/>
              <a:t>9</a:t>
            </a:fld>
            <a:endParaRPr lang="en-US" sz="1000" b="1" dirty="0"/>
          </a:p>
        </p:txBody>
      </p:sp>
      <p:sp>
        <p:nvSpPr>
          <p:cNvPr id="23" name="Rectangle 22"/>
          <p:cNvSpPr/>
          <p:nvPr/>
        </p:nvSpPr>
        <p:spPr>
          <a:xfrm>
            <a:off x="3592456" y="1518925"/>
            <a:ext cx="1037463" cy="276999"/>
          </a:xfrm>
          <a:prstGeom prst="rect">
            <a:avLst/>
          </a:prstGeom>
        </p:spPr>
        <p:txBody>
          <a:bodyPr wrap="none">
            <a:spAutoFit/>
          </a:bodyPr>
          <a:lstStyle/>
          <a:p>
            <a:pPr algn="ctr">
              <a:defRPr/>
            </a:pPr>
            <a:r>
              <a:rPr lang="et-EE" sz="1200" b="1" cap="all" dirty="0">
                <a:solidFill>
                  <a:schemeClr val="tx2"/>
                </a:solidFill>
                <a:ea typeface="Times New Roman"/>
                <a:cs typeface="Times New Roman"/>
              </a:rPr>
              <a:t>Jalanõud</a:t>
            </a:r>
            <a:endParaRPr lang="en-US" sz="1200" b="1" cap="all" dirty="0">
              <a:solidFill>
                <a:schemeClr val="tx2"/>
              </a:solidFill>
              <a:ea typeface="Times New Roman"/>
              <a:cs typeface="Times New Roman"/>
            </a:endParaRPr>
          </a:p>
        </p:txBody>
      </p:sp>
      <p:sp>
        <p:nvSpPr>
          <p:cNvPr id="25" name="Rectangle 24"/>
          <p:cNvSpPr/>
          <p:nvPr/>
        </p:nvSpPr>
        <p:spPr>
          <a:xfrm>
            <a:off x="7023722" y="1329743"/>
            <a:ext cx="1412100" cy="461665"/>
          </a:xfrm>
          <a:prstGeom prst="rect">
            <a:avLst/>
          </a:prstGeom>
        </p:spPr>
        <p:txBody>
          <a:bodyPr wrap="square">
            <a:spAutoFit/>
          </a:bodyPr>
          <a:lstStyle/>
          <a:p>
            <a:pPr algn="ctr">
              <a:defRPr/>
            </a:pPr>
            <a:r>
              <a:rPr lang="et-EE" sz="1200" b="1" cap="all" dirty="0">
                <a:solidFill>
                  <a:schemeClr val="tx2"/>
                </a:solidFill>
                <a:ea typeface="Times New Roman"/>
                <a:cs typeface="Times New Roman"/>
              </a:rPr>
              <a:t>Silmade kaitse</a:t>
            </a:r>
            <a:endParaRPr lang="en-US" sz="1200" b="1" cap="all" dirty="0">
              <a:solidFill>
                <a:schemeClr val="tx2"/>
              </a:solidFill>
              <a:ea typeface="Times New Roman"/>
              <a:cs typeface="Times New Roman"/>
            </a:endParaRPr>
          </a:p>
        </p:txBody>
      </p:sp>
      <p:sp>
        <p:nvSpPr>
          <p:cNvPr id="26" name="Rectangle 25"/>
          <p:cNvSpPr/>
          <p:nvPr/>
        </p:nvSpPr>
        <p:spPr>
          <a:xfrm>
            <a:off x="8308499" y="1320114"/>
            <a:ext cx="1439336" cy="276999"/>
          </a:xfrm>
          <a:prstGeom prst="rect">
            <a:avLst/>
          </a:prstGeom>
        </p:spPr>
        <p:txBody>
          <a:bodyPr wrap="square">
            <a:spAutoFit/>
          </a:bodyPr>
          <a:lstStyle/>
          <a:p>
            <a:pPr algn="ctr">
              <a:defRPr/>
            </a:pPr>
            <a:r>
              <a:rPr lang="et-EE" sz="1200" b="1" cap="all" dirty="0">
                <a:solidFill>
                  <a:schemeClr val="tx2"/>
                </a:solidFill>
                <a:ea typeface="Times New Roman"/>
                <a:cs typeface="Times New Roman"/>
              </a:rPr>
              <a:t>kuulmiskaitse</a:t>
            </a:r>
            <a:endParaRPr lang="en-US" sz="1200" b="1" cap="all" dirty="0">
              <a:solidFill>
                <a:schemeClr val="tx2"/>
              </a:solidFill>
              <a:ea typeface="Times New Roman"/>
              <a:cs typeface="Times New Roman"/>
            </a:endParaRPr>
          </a:p>
        </p:txBody>
      </p:sp>
      <p:cxnSp>
        <p:nvCxnSpPr>
          <p:cNvPr id="27" name="Straight Connector 26"/>
          <p:cNvCxnSpPr>
            <a:cxnSpLocks/>
          </p:cNvCxnSpPr>
          <p:nvPr/>
        </p:nvCxnSpPr>
        <p:spPr>
          <a:xfrm flipH="1">
            <a:off x="5932636" y="1968401"/>
            <a:ext cx="33086" cy="341253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H="1">
            <a:off x="7094207" y="2012816"/>
            <a:ext cx="13841" cy="335080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36594" y="1827589"/>
            <a:ext cx="2027956" cy="7448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Planeerimine, mõõtmine, metsas kõndimine</a:t>
            </a:r>
            <a:endParaRPr lang="en-US" sz="1400" dirty="0"/>
          </a:p>
        </p:txBody>
      </p:sp>
      <p:sp>
        <p:nvSpPr>
          <p:cNvPr id="40" name="Rounded Rectangle 39"/>
          <p:cNvSpPr/>
          <p:nvPr/>
        </p:nvSpPr>
        <p:spPr>
          <a:xfrm>
            <a:off x="1236594" y="2774278"/>
            <a:ext cx="993297" cy="18643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200" dirty="0"/>
              <a:t>Töö masinaga</a:t>
            </a:r>
            <a:endParaRPr lang="en-US" sz="1200" dirty="0"/>
          </a:p>
        </p:txBody>
      </p:sp>
      <p:sp>
        <p:nvSpPr>
          <p:cNvPr id="42" name="Rectangle 41"/>
          <p:cNvSpPr/>
          <p:nvPr/>
        </p:nvSpPr>
        <p:spPr>
          <a:xfrm>
            <a:off x="5893299" y="1494383"/>
            <a:ext cx="1257747" cy="276999"/>
          </a:xfrm>
          <a:prstGeom prst="rect">
            <a:avLst/>
          </a:prstGeom>
        </p:spPr>
        <p:txBody>
          <a:bodyPr wrap="square">
            <a:spAutoFit/>
          </a:bodyPr>
          <a:lstStyle/>
          <a:p>
            <a:pPr algn="ctr"/>
            <a:r>
              <a:rPr lang="et-EE" sz="1200" b="1" cap="all" dirty="0">
                <a:solidFill>
                  <a:schemeClr val="tx2"/>
                </a:solidFill>
                <a:ea typeface="Times New Roman"/>
                <a:cs typeface="Times New Roman"/>
              </a:rPr>
              <a:t>peakaitse</a:t>
            </a:r>
            <a:endParaRPr lang="en-US" sz="1200" b="1" cap="all" dirty="0">
              <a:solidFill>
                <a:schemeClr val="tx2"/>
              </a:solidFill>
              <a:ea typeface="Times New Roman"/>
              <a:cs typeface="Times New Roman"/>
            </a:endParaRPr>
          </a:p>
        </p:txBody>
      </p:sp>
      <p:cxnSp>
        <p:nvCxnSpPr>
          <p:cNvPr id="52" name="Straight Connector 51"/>
          <p:cNvCxnSpPr>
            <a:cxnSpLocks/>
          </p:cNvCxnSpPr>
          <p:nvPr/>
        </p:nvCxnSpPr>
        <p:spPr>
          <a:xfrm>
            <a:off x="4657874" y="2012818"/>
            <a:ext cx="0" cy="3381071"/>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779544" y="1512155"/>
            <a:ext cx="1040670" cy="276999"/>
          </a:xfrm>
          <a:prstGeom prst="rect">
            <a:avLst/>
          </a:prstGeom>
        </p:spPr>
        <p:txBody>
          <a:bodyPr wrap="none">
            <a:spAutoFit/>
          </a:bodyPr>
          <a:lstStyle/>
          <a:p>
            <a:pPr algn="ctr"/>
            <a:r>
              <a:rPr lang="et-EE" sz="1200" b="1" cap="all" dirty="0">
                <a:solidFill>
                  <a:schemeClr val="tx2"/>
                </a:solidFill>
                <a:ea typeface="Times New Roman"/>
                <a:cs typeface="Times New Roman"/>
              </a:rPr>
              <a:t>tööriided</a:t>
            </a:r>
            <a:endParaRPr lang="en-US" sz="1200" b="1" cap="all" dirty="0">
              <a:solidFill>
                <a:schemeClr val="tx2"/>
              </a:solidFill>
              <a:ea typeface="Times New Roman"/>
              <a:cs typeface="Times New Roman"/>
            </a:endParaRPr>
          </a:p>
        </p:txBody>
      </p:sp>
      <p:sp>
        <p:nvSpPr>
          <p:cNvPr id="9" name="TextBox 8"/>
          <p:cNvSpPr txBox="1"/>
          <p:nvPr/>
        </p:nvSpPr>
        <p:spPr>
          <a:xfrm>
            <a:off x="1236594" y="5564224"/>
            <a:ext cx="7199228" cy="693371"/>
          </a:xfrm>
          <a:prstGeom prst="roundRect">
            <a:avLst/>
          </a:prstGeom>
          <a:solidFill>
            <a:schemeClr val="accent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lIns="36000" tIns="36000" rIns="36000" bIns="36000" rtlCol="0">
            <a:spAutoFit/>
          </a:bodyPr>
          <a:lstStyle/>
          <a:p>
            <a:r>
              <a:rPr kumimoji="0" lang="et-EE" sz="1200" b="0" i="0" u="none" strike="noStrike" kern="1200" cap="none" spc="0" normalizeH="0" baseline="0" noProof="0" dirty="0">
                <a:ln>
                  <a:noFill/>
                </a:ln>
                <a:solidFill>
                  <a:prstClr val="black"/>
                </a:solidFill>
                <a:effectLst/>
                <a:uLnTx/>
                <a:uFillTx/>
                <a:latin typeface="Arial"/>
                <a:ea typeface="+mn-ea"/>
                <a:cs typeface="+mn-cs"/>
              </a:rPr>
              <a:t>Riskianalüüs ja ohutusjuhendid määravad täiendavad IKV-d</a:t>
            </a:r>
            <a:r>
              <a:rPr kumimoji="0" lang="en-US" sz="1200" b="0" i="0" u="none" strike="noStrike" kern="1200" cap="none" spc="0" normalizeH="0" baseline="0" noProof="0" dirty="0">
                <a:ln>
                  <a:noFill/>
                </a:ln>
                <a:solidFill>
                  <a:prstClr val="black"/>
                </a:solidFill>
                <a:effectLst/>
                <a:uLnTx/>
                <a:uFillTx/>
                <a:latin typeface="Arial"/>
                <a:ea typeface="+mn-ea"/>
                <a:cs typeface="+mn-cs"/>
              </a:rPr>
              <a:t>. </a:t>
            </a:r>
            <a:r>
              <a:rPr lang="et-EE" sz="1200" dirty="0">
                <a:solidFill>
                  <a:schemeClr val="tx1"/>
                </a:solidFill>
              </a:rPr>
              <a:t>Tööriided peavad olema kõrgnähtavusega ning vastama riskidele, töötingimustele ja kehalistele eripäradele.</a:t>
            </a:r>
            <a:endParaRPr lang="en-US" sz="1200" dirty="0">
              <a:solidFill>
                <a:schemeClr val="tx1"/>
              </a:solidFill>
            </a:endParaRPr>
          </a:p>
          <a:p>
            <a:r>
              <a:rPr lang="et-EE" sz="1200" dirty="0">
                <a:solidFill>
                  <a:schemeClr val="tx1"/>
                </a:solidFill>
              </a:rPr>
              <a:t>Väljas töötamine nõuab kaitset ilmastikutingimuste eest (nt päike).</a:t>
            </a:r>
            <a:endParaRPr lang="en-US" sz="1200" dirty="0">
              <a:solidFill>
                <a:schemeClr val="tx1"/>
              </a:solidFill>
            </a:endParaRPr>
          </a:p>
        </p:txBody>
      </p:sp>
      <p:sp>
        <p:nvSpPr>
          <p:cNvPr id="38" name="Rounded Rectangle 39">
            <a:extLst>
              <a:ext uri="{FF2B5EF4-FFF2-40B4-BE49-F238E27FC236}">
                <a16:creationId xmlns:a16="http://schemas.microsoft.com/office/drawing/2014/main" id="{1F0EE815-8DEB-4226-901A-307F367A1047}"/>
              </a:ext>
            </a:extLst>
          </p:cNvPr>
          <p:cNvSpPr/>
          <p:nvPr/>
        </p:nvSpPr>
        <p:spPr>
          <a:xfrm>
            <a:off x="1236594" y="4844811"/>
            <a:ext cx="2027956" cy="536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Istutamine</a:t>
            </a:r>
            <a:endParaRPr lang="en-US" sz="1400" dirty="0"/>
          </a:p>
        </p:txBody>
      </p:sp>
      <p:sp>
        <p:nvSpPr>
          <p:cNvPr id="24" name="Rectangle 23">
            <a:extLst>
              <a:ext uri="{FF2B5EF4-FFF2-40B4-BE49-F238E27FC236}">
                <a16:creationId xmlns:a16="http://schemas.microsoft.com/office/drawing/2014/main" id="{F2FD84A4-0B75-4945-8453-ADB0871435B6}"/>
              </a:ext>
            </a:extLst>
          </p:cNvPr>
          <p:cNvSpPr/>
          <p:nvPr/>
        </p:nvSpPr>
        <p:spPr>
          <a:xfrm>
            <a:off x="827019" y="470696"/>
            <a:ext cx="9421819"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t-EE" sz="2400" b="1" cap="all" dirty="0">
                <a:solidFill>
                  <a:schemeClr val="bg1"/>
                </a:solidFill>
                <a:ea typeface="Times New Roman"/>
                <a:cs typeface="Times New Roman"/>
              </a:rPr>
              <a:t>IKV reeglid välitöödel, inventuuridel ja planeerimistöödel</a:t>
            </a:r>
            <a:endParaRPr lang="en-US" sz="2400" b="1" cap="all" dirty="0">
              <a:solidFill>
                <a:schemeClr val="bg1"/>
              </a:solidFill>
              <a:ea typeface="Times New Roman"/>
              <a:cs typeface="Times New Roman"/>
            </a:endParaRPr>
          </a:p>
        </p:txBody>
      </p:sp>
      <p:pic>
        <p:nvPicPr>
          <p:cNvPr id="31" name="Picture 30">
            <a:extLst>
              <a:ext uri="{FF2B5EF4-FFF2-40B4-BE49-F238E27FC236}">
                <a16:creationId xmlns:a16="http://schemas.microsoft.com/office/drawing/2014/main" id="{2AD897D3-FBB5-493B-8A02-0E39C8694E71}"/>
              </a:ext>
            </a:extLst>
          </p:cNvPr>
          <p:cNvPicPr>
            <a:picLocks noChangeAspect="1"/>
          </p:cNvPicPr>
          <p:nvPr/>
        </p:nvPicPr>
        <p:blipFill>
          <a:blip r:embed="rId3" cstate="print"/>
          <a:stretch>
            <a:fillRect/>
          </a:stretch>
        </p:blipFill>
        <p:spPr>
          <a:xfrm>
            <a:off x="5126191" y="1907254"/>
            <a:ext cx="418029" cy="418029"/>
          </a:xfrm>
          <a:prstGeom prst="rect">
            <a:avLst/>
          </a:prstGeom>
        </p:spPr>
      </p:pic>
      <p:sp>
        <p:nvSpPr>
          <p:cNvPr id="34" name="TextBox 33">
            <a:extLst>
              <a:ext uri="{FF2B5EF4-FFF2-40B4-BE49-F238E27FC236}">
                <a16:creationId xmlns:a16="http://schemas.microsoft.com/office/drawing/2014/main" id="{04A1F9EC-26EE-417B-81EE-C3C381064311}"/>
              </a:ext>
            </a:extLst>
          </p:cNvPr>
          <p:cNvSpPr txBox="1"/>
          <p:nvPr/>
        </p:nvSpPr>
        <p:spPr>
          <a:xfrm>
            <a:off x="5977297" y="2229646"/>
            <a:ext cx="1240137" cy="400110"/>
          </a:xfrm>
          <a:prstGeom prst="rect">
            <a:avLst/>
          </a:prstGeom>
          <a:noFill/>
        </p:spPr>
        <p:txBody>
          <a:bodyPr wrap="square" rtlCol="0">
            <a:spAutoFit/>
          </a:bodyPr>
          <a:lstStyle/>
          <a:p>
            <a:r>
              <a:rPr lang="et-EE" sz="1000" dirty="0"/>
              <a:t>Kui läheduses on metsatööd</a:t>
            </a:r>
            <a:endParaRPr lang="en-US" sz="1000" dirty="0"/>
          </a:p>
        </p:txBody>
      </p:sp>
      <p:pic>
        <p:nvPicPr>
          <p:cNvPr id="35" name="Picture 34" descr="Skyddsglasogon.jpg">
            <a:extLst>
              <a:ext uri="{FF2B5EF4-FFF2-40B4-BE49-F238E27FC236}">
                <a16:creationId xmlns:a16="http://schemas.microsoft.com/office/drawing/2014/main" id="{C7B35F61-21B0-44E6-9386-447B9996C270}"/>
              </a:ext>
            </a:extLst>
          </p:cNvPr>
          <p:cNvPicPr>
            <a:picLocks noChangeAspect="1"/>
          </p:cNvPicPr>
          <p:nvPr/>
        </p:nvPicPr>
        <p:blipFill>
          <a:blip r:embed="rId4" cstate="print"/>
          <a:stretch>
            <a:fillRect/>
          </a:stretch>
        </p:blipFill>
        <p:spPr>
          <a:xfrm>
            <a:off x="7560087" y="1918622"/>
            <a:ext cx="423779" cy="423779"/>
          </a:xfrm>
          <a:prstGeom prst="rect">
            <a:avLst/>
          </a:prstGeom>
        </p:spPr>
      </p:pic>
      <p:pic>
        <p:nvPicPr>
          <p:cNvPr id="30" name="Picture 29" descr="Skyddsskor.jpg">
            <a:extLst>
              <a:ext uri="{FF2B5EF4-FFF2-40B4-BE49-F238E27FC236}">
                <a16:creationId xmlns:a16="http://schemas.microsoft.com/office/drawing/2014/main" id="{0DA256E8-8C4C-4118-9B51-00AC33DD718B}"/>
              </a:ext>
            </a:extLst>
          </p:cNvPr>
          <p:cNvPicPr>
            <a:picLocks noChangeAspect="1"/>
          </p:cNvPicPr>
          <p:nvPr/>
        </p:nvPicPr>
        <p:blipFill>
          <a:blip r:embed="rId5" cstate="print"/>
          <a:stretch>
            <a:fillRect/>
          </a:stretch>
        </p:blipFill>
        <p:spPr>
          <a:xfrm>
            <a:off x="3860845" y="1860471"/>
            <a:ext cx="510798" cy="510798"/>
          </a:xfrm>
          <a:prstGeom prst="rect">
            <a:avLst/>
          </a:prstGeom>
        </p:spPr>
      </p:pic>
      <p:sp>
        <p:nvSpPr>
          <p:cNvPr id="46" name="Rounded Rectangle 36">
            <a:extLst>
              <a:ext uri="{FF2B5EF4-FFF2-40B4-BE49-F238E27FC236}">
                <a16:creationId xmlns:a16="http://schemas.microsoft.com/office/drawing/2014/main" id="{81861EB6-22DF-4B4D-941B-EC78A7019456}"/>
              </a:ext>
            </a:extLst>
          </p:cNvPr>
          <p:cNvSpPr/>
          <p:nvPr/>
        </p:nvSpPr>
        <p:spPr>
          <a:xfrm>
            <a:off x="2343381" y="2760103"/>
            <a:ext cx="114571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Kabiinis</a:t>
            </a:r>
            <a:endParaRPr lang="en-US" sz="1400" dirty="0"/>
          </a:p>
        </p:txBody>
      </p:sp>
      <p:sp>
        <p:nvSpPr>
          <p:cNvPr id="47" name="Rounded Rectangle 36">
            <a:extLst>
              <a:ext uri="{FF2B5EF4-FFF2-40B4-BE49-F238E27FC236}">
                <a16:creationId xmlns:a16="http://schemas.microsoft.com/office/drawing/2014/main" id="{34E1400D-3D1F-4816-ADA5-BDA3A7444A99}"/>
              </a:ext>
            </a:extLst>
          </p:cNvPr>
          <p:cNvSpPr/>
          <p:nvPr/>
        </p:nvSpPr>
        <p:spPr>
          <a:xfrm>
            <a:off x="2347647" y="3467504"/>
            <a:ext cx="1145711" cy="6255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1400" dirty="0"/>
              <a:t>Väljaspool kabiini</a:t>
            </a:r>
            <a:endParaRPr lang="en-US" sz="1400" dirty="0"/>
          </a:p>
        </p:txBody>
      </p:sp>
      <p:cxnSp>
        <p:nvCxnSpPr>
          <p:cNvPr id="48" name="Straight Connector 47">
            <a:extLst>
              <a:ext uri="{FF2B5EF4-FFF2-40B4-BE49-F238E27FC236}">
                <a16:creationId xmlns:a16="http://schemas.microsoft.com/office/drawing/2014/main" id="{6272FC30-F8A0-450A-916A-813ADEAD1A74}"/>
              </a:ext>
            </a:extLst>
          </p:cNvPr>
          <p:cNvCxnSpPr>
            <a:cxnSpLocks/>
          </p:cNvCxnSpPr>
          <p:nvPr/>
        </p:nvCxnSpPr>
        <p:spPr>
          <a:xfrm>
            <a:off x="733647" y="2714376"/>
            <a:ext cx="9100383"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590352-4CFC-46A1-B4D7-665D383190E4}"/>
              </a:ext>
            </a:extLst>
          </p:cNvPr>
          <p:cNvCxnSpPr>
            <a:cxnSpLocks/>
          </p:cNvCxnSpPr>
          <p:nvPr/>
        </p:nvCxnSpPr>
        <p:spPr>
          <a:xfrm>
            <a:off x="733646" y="4757804"/>
            <a:ext cx="9100383"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A5CFBBF-738E-423E-9DA6-291772C6C50C}"/>
              </a:ext>
            </a:extLst>
          </p:cNvPr>
          <p:cNvCxnSpPr>
            <a:cxnSpLocks/>
          </p:cNvCxnSpPr>
          <p:nvPr/>
        </p:nvCxnSpPr>
        <p:spPr>
          <a:xfrm>
            <a:off x="2330506" y="3409742"/>
            <a:ext cx="7524718" cy="0"/>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4" name="Picture 53" descr="Skyddsklader.jpg">
            <a:extLst>
              <a:ext uri="{FF2B5EF4-FFF2-40B4-BE49-F238E27FC236}">
                <a16:creationId xmlns:a16="http://schemas.microsoft.com/office/drawing/2014/main" id="{62870B49-3A6F-4369-85CC-BFE58E8B6EE7}"/>
              </a:ext>
            </a:extLst>
          </p:cNvPr>
          <p:cNvPicPr>
            <a:picLocks noChangeAspect="1"/>
          </p:cNvPicPr>
          <p:nvPr/>
        </p:nvPicPr>
        <p:blipFill>
          <a:blip r:embed="rId6" cstate="print"/>
          <a:stretch>
            <a:fillRect/>
          </a:stretch>
        </p:blipFill>
        <p:spPr>
          <a:xfrm>
            <a:off x="5015345" y="3483182"/>
            <a:ext cx="549128" cy="549128"/>
          </a:xfrm>
          <a:prstGeom prst="rect">
            <a:avLst/>
          </a:prstGeom>
        </p:spPr>
      </p:pic>
      <p:pic>
        <p:nvPicPr>
          <p:cNvPr id="59" name="Picture 58" descr="Skyddsglasogon.jpg">
            <a:extLst>
              <a:ext uri="{FF2B5EF4-FFF2-40B4-BE49-F238E27FC236}">
                <a16:creationId xmlns:a16="http://schemas.microsoft.com/office/drawing/2014/main" id="{D499D2B1-0221-4F38-A2F8-1253ABEE0809}"/>
              </a:ext>
            </a:extLst>
          </p:cNvPr>
          <p:cNvPicPr>
            <a:picLocks noChangeAspect="1"/>
          </p:cNvPicPr>
          <p:nvPr/>
        </p:nvPicPr>
        <p:blipFill>
          <a:blip r:embed="rId4" cstate="print"/>
          <a:stretch>
            <a:fillRect/>
          </a:stretch>
        </p:blipFill>
        <p:spPr>
          <a:xfrm>
            <a:off x="7462404" y="3542620"/>
            <a:ext cx="503208" cy="503208"/>
          </a:xfrm>
          <a:prstGeom prst="rect">
            <a:avLst/>
          </a:prstGeom>
        </p:spPr>
      </p:pic>
      <p:cxnSp>
        <p:nvCxnSpPr>
          <p:cNvPr id="63" name="Straight Connector 62">
            <a:extLst>
              <a:ext uri="{FF2B5EF4-FFF2-40B4-BE49-F238E27FC236}">
                <a16:creationId xmlns:a16="http://schemas.microsoft.com/office/drawing/2014/main" id="{2404C623-BD63-4C48-8650-CD258C8E3D33}"/>
              </a:ext>
            </a:extLst>
          </p:cNvPr>
          <p:cNvCxnSpPr>
            <a:cxnSpLocks/>
          </p:cNvCxnSpPr>
          <p:nvPr/>
        </p:nvCxnSpPr>
        <p:spPr>
          <a:xfrm flipH="1">
            <a:off x="8338519" y="2019519"/>
            <a:ext cx="5518" cy="334409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4" name="Picture 63" descr="Skyddsskor.jpg">
            <a:extLst>
              <a:ext uri="{FF2B5EF4-FFF2-40B4-BE49-F238E27FC236}">
                <a16:creationId xmlns:a16="http://schemas.microsoft.com/office/drawing/2014/main" id="{D04F7AB0-3873-441B-8D77-80DC806AAF74}"/>
              </a:ext>
            </a:extLst>
          </p:cNvPr>
          <p:cNvPicPr>
            <a:picLocks noChangeAspect="1"/>
          </p:cNvPicPr>
          <p:nvPr/>
        </p:nvPicPr>
        <p:blipFill>
          <a:blip r:embed="rId5" cstate="print"/>
          <a:stretch>
            <a:fillRect/>
          </a:stretch>
        </p:blipFill>
        <p:spPr>
          <a:xfrm>
            <a:off x="3856225" y="4885029"/>
            <a:ext cx="488912" cy="488912"/>
          </a:xfrm>
          <a:prstGeom prst="rect">
            <a:avLst/>
          </a:prstGeom>
        </p:spPr>
      </p:pic>
      <p:pic>
        <p:nvPicPr>
          <p:cNvPr id="65" name="Picture 64" descr="Skyddsklader.jpg">
            <a:extLst>
              <a:ext uri="{FF2B5EF4-FFF2-40B4-BE49-F238E27FC236}">
                <a16:creationId xmlns:a16="http://schemas.microsoft.com/office/drawing/2014/main" id="{D7FA412A-C502-4399-AEB6-C4C57520132D}"/>
              </a:ext>
            </a:extLst>
          </p:cNvPr>
          <p:cNvPicPr>
            <a:picLocks noChangeAspect="1"/>
          </p:cNvPicPr>
          <p:nvPr/>
        </p:nvPicPr>
        <p:blipFill>
          <a:blip r:embed="rId6" cstate="print"/>
          <a:stretch>
            <a:fillRect/>
          </a:stretch>
        </p:blipFill>
        <p:spPr>
          <a:xfrm>
            <a:off x="4745497" y="4835917"/>
            <a:ext cx="526120" cy="526120"/>
          </a:xfrm>
          <a:prstGeom prst="rect">
            <a:avLst/>
          </a:prstGeom>
        </p:spPr>
      </p:pic>
      <p:pic>
        <p:nvPicPr>
          <p:cNvPr id="3074" name="Picture 2" descr="Kuvahaun tulos: planting in forest">
            <a:extLst>
              <a:ext uri="{FF2B5EF4-FFF2-40B4-BE49-F238E27FC236}">
                <a16:creationId xmlns:a16="http://schemas.microsoft.com/office/drawing/2014/main" id="{DDEB232B-4075-414E-8A97-D61910380D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0" y="3087488"/>
            <a:ext cx="1152347" cy="76823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hlinkClick r:id="rId8" action="ppaction://hlinksldjump"/>
            <a:extLst>
              <a:ext uri="{FF2B5EF4-FFF2-40B4-BE49-F238E27FC236}">
                <a16:creationId xmlns:a16="http://schemas.microsoft.com/office/drawing/2014/main" id="{080CECD8-DEDC-4F3D-B053-5301BE0373B8}"/>
              </a:ext>
            </a:extLst>
          </p:cNvPr>
          <p:cNvSpPr txBox="1"/>
          <p:nvPr/>
        </p:nvSpPr>
        <p:spPr>
          <a:xfrm>
            <a:off x="2962081" y="6581001"/>
            <a:ext cx="1828800" cy="27699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t-EE" sz="1200" dirty="0"/>
              <a:t>TAGASI algusesse</a:t>
            </a:r>
            <a:endParaRPr lang="en-US" sz="1200" dirty="0"/>
          </a:p>
        </p:txBody>
      </p:sp>
      <p:sp>
        <p:nvSpPr>
          <p:cNvPr id="76" name="TextBox 75">
            <a:extLst>
              <a:ext uri="{FF2B5EF4-FFF2-40B4-BE49-F238E27FC236}">
                <a16:creationId xmlns:a16="http://schemas.microsoft.com/office/drawing/2014/main" id="{96F1E958-6796-4B36-92B7-4A8197E02F8A}"/>
              </a:ext>
            </a:extLst>
          </p:cNvPr>
          <p:cNvSpPr txBox="1"/>
          <p:nvPr/>
        </p:nvSpPr>
        <p:spPr>
          <a:xfrm>
            <a:off x="3569211" y="2729855"/>
            <a:ext cx="5061024" cy="577081"/>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t-EE" sz="1050" dirty="0"/>
              <a:t>Turvavöö kasutamine liikumise ja töötamise ajal</a:t>
            </a:r>
            <a:endParaRPr lang="en-US" sz="1050" dirty="0"/>
          </a:p>
          <a:p>
            <a:pPr marL="285750" indent="-285750">
              <a:buFont typeface="Arial" panose="020B0604020202020204" pitchFamily="34" charset="0"/>
              <a:buChar char="•"/>
            </a:pPr>
            <a:r>
              <a:rPr lang="et-EE" sz="1050" dirty="0"/>
              <a:t>Teine inimene on kabiinis lubatud ainult koolituse või hooldustööde korral</a:t>
            </a:r>
            <a:endParaRPr lang="en-US" sz="1050" dirty="0"/>
          </a:p>
          <a:p>
            <a:pPr marL="285750" indent="-285750">
              <a:buFont typeface="Arial" panose="020B0604020202020204" pitchFamily="34" charset="0"/>
              <a:buChar char="•"/>
            </a:pPr>
            <a:r>
              <a:rPr lang="et-EE" sz="1050" dirty="0"/>
              <a:t>Kabiini konstruktsioon ja aknad peavad olema terved</a:t>
            </a:r>
            <a:endParaRPr lang="en-US" sz="1050" dirty="0"/>
          </a:p>
        </p:txBody>
      </p:sp>
      <p:pic>
        <p:nvPicPr>
          <p:cNvPr id="80" name="Picture 79">
            <a:extLst>
              <a:ext uri="{FF2B5EF4-FFF2-40B4-BE49-F238E27FC236}">
                <a16:creationId xmlns:a16="http://schemas.microsoft.com/office/drawing/2014/main" id="{41B7C25C-CF9D-43CE-8DF0-9204991736A9}"/>
              </a:ext>
            </a:extLst>
          </p:cNvPr>
          <p:cNvPicPr>
            <a:picLocks noChangeAspect="1"/>
          </p:cNvPicPr>
          <p:nvPr/>
        </p:nvPicPr>
        <p:blipFill>
          <a:blip r:embed="rId9"/>
          <a:stretch>
            <a:fillRect/>
          </a:stretch>
        </p:blipFill>
        <p:spPr>
          <a:xfrm>
            <a:off x="3810531" y="3483519"/>
            <a:ext cx="589426" cy="574183"/>
          </a:xfrm>
          <a:prstGeom prst="rect">
            <a:avLst/>
          </a:prstGeom>
        </p:spPr>
      </p:pic>
      <p:pic>
        <p:nvPicPr>
          <p:cNvPr id="81" name="Picture 80">
            <a:extLst>
              <a:ext uri="{FF2B5EF4-FFF2-40B4-BE49-F238E27FC236}">
                <a16:creationId xmlns:a16="http://schemas.microsoft.com/office/drawing/2014/main" id="{7DFBF288-1FEE-4C71-B37C-9301ADD352B6}"/>
              </a:ext>
            </a:extLst>
          </p:cNvPr>
          <p:cNvPicPr>
            <a:picLocks noChangeAspect="1"/>
          </p:cNvPicPr>
          <p:nvPr/>
        </p:nvPicPr>
        <p:blipFill>
          <a:blip r:embed="rId10"/>
          <a:stretch>
            <a:fillRect/>
          </a:stretch>
        </p:blipFill>
        <p:spPr>
          <a:xfrm>
            <a:off x="6185016" y="3482224"/>
            <a:ext cx="630962" cy="582426"/>
          </a:xfrm>
          <a:prstGeom prst="rect">
            <a:avLst/>
          </a:prstGeom>
        </p:spPr>
      </p:pic>
      <p:pic>
        <p:nvPicPr>
          <p:cNvPr id="82" name="Picture 81">
            <a:extLst>
              <a:ext uri="{FF2B5EF4-FFF2-40B4-BE49-F238E27FC236}">
                <a16:creationId xmlns:a16="http://schemas.microsoft.com/office/drawing/2014/main" id="{2B224629-A4B8-45D0-953E-7B6C517B40D1}"/>
              </a:ext>
            </a:extLst>
          </p:cNvPr>
          <p:cNvPicPr>
            <a:picLocks noChangeAspect="1"/>
          </p:cNvPicPr>
          <p:nvPr/>
        </p:nvPicPr>
        <p:blipFill>
          <a:blip r:embed="rId10"/>
          <a:stretch>
            <a:fillRect/>
          </a:stretch>
        </p:blipFill>
        <p:spPr>
          <a:xfrm>
            <a:off x="6315898" y="1845991"/>
            <a:ext cx="468280" cy="432258"/>
          </a:xfrm>
          <a:prstGeom prst="rect">
            <a:avLst/>
          </a:prstGeom>
        </p:spPr>
      </p:pic>
      <p:pic>
        <p:nvPicPr>
          <p:cNvPr id="3" name="Picture 2">
            <a:extLst>
              <a:ext uri="{FF2B5EF4-FFF2-40B4-BE49-F238E27FC236}">
                <a16:creationId xmlns:a16="http://schemas.microsoft.com/office/drawing/2014/main" id="{440EBC48-E078-423C-B873-333B8FD909F8}"/>
              </a:ext>
            </a:extLst>
          </p:cNvPr>
          <p:cNvPicPr>
            <a:picLocks noChangeAspect="1"/>
          </p:cNvPicPr>
          <p:nvPr/>
        </p:nvPicPr>
        <p:blipFill>
          <a:blip r:embed="rId11"/>
          <a:stretch>
            <a:fillRect/>
          </a:stretch>
        </p:blipFill>
        <p:spPr>
          <a:xfrm>
            <a:off x="8740821" y="1873357"/>
            <a:ext cx="520952" cy="543601"/>
          </a:xfrm>
          <a:prstGeom prst="rect">
            <a:avLst/>
          </a:prstGeom>
        </p:spPr>
      </p:pic>
      <p:pic>
        <p:nvPicPr>
          <p:cNvPr id="53" name="Picture 52" descr="Skyddsglasogon.jpg">
            <a:extLst>
              <a:ext uri="{FF2B5EF4-FFF2-40B4-BE49-F238E27FC236}">
                <a16:creationId xmlns:a16="http://schemas.microsoft.com/office/drawing/2014/main" id="{EBA7F865-C651-4918-BEC5-C0E073903BF4}"/>
              </a:ext>
            </a:extLst>
          </p:cNvPr>
          <p:cNvPicPr>
            <a:picLocks noChangeAspect="1"/>
          </p:cNvPicPr>
          <p:nvPr/>
        </p:nvPicPr>
        <p:blipFill>
          <a:blip r:embed="rId4" cstate="print"/>
          <a:stretch>
            <a:fillRect/>
          </a:stretch>
        </p:blipFill>
        <p:spPr>
          <a:xfrm>
            <a:off x="7449669" y="4890681"/>
            <a:ext cx="503208" cy="503208"/>
          </a:xfrm>
          <a:prstGeom prst="rect">
            <a:avLst/>
          </a:prstGeom>
        </p:spPr>
      </p:pic>
      <p:sp>
        <p:nvSpPr>
          <p:cNvPr id="56" name="Rounded Rectangle 36">
            <a:extLst>
              <a:ext uri="{FF2B5EF4-FFF2-40B4-BE49-F238E27FC236}">
                <a16:creationId xmlns:a16="http://schemas.microsoft.com/office/drawing/2014/main" id="{8D76A529-E7C7-4806-856A-4AF52FCBB7A4}"/>
              </a:ext>
            </a:extLst>
          </p:cNvPr>
          <p:cNvSpPr/>
          <p:nvPr/>
        </p:nvSpPr>
        <p:spPr>
          <a:xfrm>
            <a:off x="2330506" y="4178372"/>
            <a:ext cx="1158586" cy="4785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rial"/>
                <a:ea typeface="+mn-ea"/>
                <a:cs typeface="+mn-cs"/>
              </a:rPr>
              <a:t>Hooldus</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pic>
        <p:nvPicPr>
          <p:cNvPr id="66" name="Graphic 65" descr="Tools">
            <a:extLst>
              <a:ext uri="{FF2B5EF4-FFF2-40B4-BE49-F238E27FC236}">
                <a16:creationId xmlns:a16="http://schemas.microsoft.com/office/drawing/2014/main" id="{3ED89C81-78E1-4D20-8B13-77339CA44C6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4905" y="4178238"/>
            <a:ext cx="460399" cy="460399"/>
          </a:xfrm>
          <a:prstGeom prst="rect">
            <a:avLst/>
          </a:prstGeom>
        </p:spPr>
      </p:pic>
      <p:pic>
        <p:nvPicPr>
          <p:cNvPr id="67" name="Picture 66">
            <a:extLst>
              <a:ext uri="{FF2B5EF4-FFF2-40B4-BE49-F238E27FC236}">
                <a16:creationId xmlns:a16="http://schemas.microsoft.com/office/drawing/2014/main" id="{11C7DF99-08B9-4421-A11F-86E77A922BCF}"/>
              </a:ext>
            </a:extLst>
          </p:cNvPr>
          <p:cNvPicPr>
            <a:picLocks noChangeAspect="1"/>
          </p:cNvPicPr>
          <p:nvPr/>
        </p:nvPicPr>
        <p:blipFill>
          <a:blip r:embed="rId9"/>
          <a:stretch>
            <a:fillRect/>
          </a:stretch>
        </p:blipFill>
        <p:spPr>
          <a:xfrm>
            <a:off x="3840750" y="4157948"/>
            <a:ext cx="540096" cy="526128"/>
          </a:xfrm>
          <a:prstGeom prst="rect">
            <a:avLst/>
          </a:prstGeom>
        </p:spPr>
      </p:pic>
      <p:pic>
        <p:nvPicPr>
          <p:cNvPr id="68" name="Picture 67" descr="Skyddsklader.jpg">
            <a:extLst>
              <a:ext uri="{FF2B5EF4-FFF2-40B4-BE49-F238E27FC236}">
                <a16:creationId xmlns:a16="http://schemas.microsoft.com/office/drawing/2014/main" id="{917B6B05-F6D5-4C82-A638-498510855273}"/>
              </a:ext>
            </a:extLst>
          </p:cNvPr>
          <p:cNvPicPr>
            <a:picLocks noChangeAspect="1"/>
          </p:cNvPicPr>
          <p:nvPr/>
        </p:nvPicPr>
        <p:blipFill>
          <a:blip r:embed="rId6" cstate="print"/>
          <a:stretch>
            <a:fillRect/>
          </a:stretch>
        </p:blipFill>
        <p:spPr>
          <a:xfrm>
            <a:off x="4793716" y="4232344"/>
            <a:ext cx="418029" cy="418029"/>
          </a:xfrm>
          <a:prstGeom prst="rect">
            <a:avLst/>
          </a:prstGeom>
        </p:spPr>
      </p:pic>
      <p:pic>
        <p:nvPicPr>
          <p:cNvPr id="69" name="Picture 2" descr="Brady PET Mandatory Protective Gloves Sign With Pictogram Only Text">
            <a:extLst>
              <a:ext uri="{FF2B5EF4-FFF2-40B4-BE49-F238E27FC236}">
                <a16:creationId xmlns:a16="http://schemas.microsoft.com/office/drawing/2014/main" id="{26379EE2-0236-457F-B8F1-5A6FCE2BFF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4437" y="4209021"/>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16058ABB-79B3-4E42-A8BA-BEE848622A62}"/>
              </a:ext>
            </a:extLst>
          </p:cNvPr>
          <p:cNvPicPr>
            <a:picLocks noChangeAspect="1"/>
          </p:cNvPicPr>
          <p:nvPr/>
        </p:nvPicPr>
        <p:blipFill>
          <a:blip r:embed="rId10"/>
          <a:stretch>
            <a:fillRect/>
          </a:stretch>
        </p:blipFill>
        <p:spPr>
          <a:xfrm>
            <a:off x="6215140" y="4164539"/>
            <a:ext cx="566708" cy="523115"/>
          </a:xfrm>
          <a:prstGeom prst="rect">
            <a:avLst/>
          </a:prstGeom>
        </p:spPr>
      </p:pic>
      <p:pic>
        <p:nvPicPr>
          <p:cNvPr id="74" name="Picture 73">
            <a:extLst>
              <a:ext uri="{FF2B5EF4-FFF2-40B4-BE49-F238E27FC236}">
                <a16:creationId xmlns:a16="http://schemas.microsoft.com/office/drawing/2014/main" id="{54238BD7-274F-4396-B623-27087D17491B}"/>
              </a:ext>
            </a:extLst>
          </p:cNvPr>
          <p:cNvPicPr>
            <a:picLocks noChangeAspect="1"/>
          </p:cNvPicPr>
          <p:nvPr/>
        </p:nvPicPr>
        <p:blipFill>
          <a:blip r:embed="rId15"/>
          <a:stretch>
            <a:fillRect/>
          </a:stretch>
        </p:blipFill>
        <p:spPr>
          <a:xfrm>
            <a:off x="8622479" y="4075489"/>
            <a:ext cx="641395" cy="607035"/>
          </a:xfrm>
          <a:prstGeom prst="rect">
            <a:avLst/>
          </a:prstGeom>
        </p:spPr>
      </p:pic>
      <p:sp>
        <p:nvSpPr>
          <p:cNvPr id="83" name="TextBox 82">
            <a:extLst>
              <a:ext uri="{FF2B5EF4-FFF2-40B4-BE49-F238E27FC236}">
                <a16:creationId xmlns:a16="http://schemas.microsoft.com/office/drawing/2014/main" id="{41B55A04-C1DD-4062-A9AA-09B8DB31A385}"/>
              </a:ext>
            </a:extLst>
          </p:cNvPr>
          <p:cNvSpPr txBox="1"/>
          <p:nvPr/>
        </p:nvSpPr>
        <p:spPr>
          <a:xfrm>
            <a:off x="9571521" y="4109031"/>
            <a:ext cx="2571749" cy="738664"/>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Tööriietus peab sobima hooldustöödeks (nt töö kemikaalidega)</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050" dirty="0">
                <a:solidFill>
                  <a:prstClr val="black"/>
                </a:solidFill>
                <a:latin typeface="Arial"/>
              </a:rPr>
              <a:t>Jalanõud min klass S3</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84" name="Picture 83" descr="Skyddsglasogon.jpg">
            <a:extLst>
              <a:ext uri="{FF2B5EF4-FFF2-40B4-BE49-F238E27FC236}">
                <a16:creationId xmlns:a16="http://schemas.microsoft.com/office/drawing/2014/main" id="{CCCCF5A4-DE9B-4FCD-8B6D-5D2837837B18}"/>
              </a:ext>
            </a:extLst>
          </p:cNvPr>
          <p:cNvPicPr>
            <a:picLocks noChangeAspect="1"/>
          </p:cNvPicPr>
          <p:nvPr/>
        </p:nvPicPr>
        <p:blipFill>
          <a:blip r:embed="rId4" cstate="print"/>
          <a:stretch>
            <a:fillRect/>
          </a:stretch>
        </p:blipFill>
        <p:spPr>
          <a:xfrm>
            <a:off x="7486893" y="4190857"/>
            <a:ext cx="466082" cy="466082"/>
          </a:xfrm>
          <a:prstGeom prst="rect">
            <a:avLst/>
          </a:prstGeom>
        </p:spPr>
      </p:pic>
      <p:pic>
        <p:nvPicPr>
          <p:cNvPr id="85" name="Picture 2" descr="Safety sign General warning | 300 * 264 mm">
            <a:extLst>
              <a:ext uri="{FF2B5EF4-FFF2-40B4-BE49-F238E27FC236}">
                <a16:creationId xmlns:a16="http://schemas.microsoft.com/office/drawing/2014/main" id="{089F9E3B-816D-4AFE-85C2-4A1CC07E92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8213" y="5629920"/>
            <a:ext cx="582020" cy="46608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65F80A75-7AFF-4327-8F9D-F7287F31337D}"/>
              </a:ext>
            </a:extLst>
          </p:cNvPr>
          <p:cNvPicPr>
            <a:picLocks noChangeAspect="1"/>
          </p:cNvPicPr>
          <p:nvPr/>
        </p:nvPicPr>
        <p:blipFill>
          <a:blip r:embed="rId15"/>
          <a:stretch>
            <a:fillRect/>
          </a:stretch>
        </p:blipFill>
        <p:spPr>
          <a:xfrm>
            <a:off x="8622479" y="3445573"/>
            <a:ext cx="641395" cy="607035"/>
          </a:xfrm>
          <a:prstGeom prst="rect">
            <a:avLst/>
          </a:prstGeom>
        </p:spPr>
      </p:pic>
      <p:pic>
        <p:nvPicPr>
          <p:cNvPr id="87" name="Picture 86">
            <a:extLst>
              <a:ext uri="{FF2B5EF4-FFF2-40B4-BE49-F238E27FC236}">
                <a16:creationId xmlns:a16="http://schemas.microsoft.com/office/drawing/2014/main" id="{8D7FCED5-433E-413B-8C2F-E6ACF26FCB34}"/>
              </a:ext>
            </a:extLst>
          </p:cNvPr>
          <p:cNvPicPr>
            <a:picLocks noChangeAspect="1"/>
          </p:cNvPicPr>
          <p:nvPr/>
        </p:nvPicPr>
        <p:blipFill>
          <a:blip r:embed="rId15"/>
          <a:stretch>
            <a:fillRect/>
          </a:stretch>
        </p:blipFill>
        <p:spPr>
          <a:xfrm>
            <a:off x="8626541" y="4788198"/>
            <a:ext cx="641395" cy="607035"/>
          </a:xfrm>
          <a:prstGeom prst="rect">
            <a:avLst/>
          </a:prstGeom>
        </p:spPr>
      </p:pic>
      <p:pic>
        <p:nvPicPr>
          <p:cNvPr id="17" name="Picture 16" descr="A picture containing grass, outdoor, tree, person&#10;&#10;Description automatically generated">
            <a:extLst>
              <a:ext uri="{FF2B5EF4-FFF2-40B4-BE49-F238E27FC236}">
                <a16:creationId xmlns:a16="http://schemas.microsoft.com/office/drawing/2014/main" id="{79B892BF-ADD5-4C12-9907-CD8467ECE2FA}"/>
              </a:ext>
            </a:extLst>
          </p:cNvPr>
          <p:cNvPicPr>
            <a:picLocks noChangeAspect="1"/>
          </p:cNvPicPr>
          <p:nvPr/>
        </p:nvPicPr>
        <p:blipFill>
          <a:blip r:embed="rId17"/>
          <a:stretch>
            <a:fillRect/>
          </a:stretch>
        </p:blipFill>
        <p:spPr>
          <a:xfrm>
            <a:off x="271762" y="4816613"/>
            <a:ext cx="888471" cy="592603"/>
          </a:xfrm>
          <a:prstGeom prst="rect">
            <a:avLst/>
          </a:prstGeom>
        </p:spPr>
      </p:pic>
      <p:pic>
        <p:nvPicPr>
          <p:cNvPr id="20" name="Picture 19" descr="A picture containing tree, outdoor, forest, wooded&#10;&#10;Description automatically generated">
            <a:extLst>
              <a:ext uri="{FF2B5EF4-FFF2-40B4-BE49-F238E27FC236}">
                <a16:creationId xmlns:a16="http://schemas.microsoft.com/office/drawing/2014/main" id="{D08757C6-5BCE-42BB-A067-19CF3C9012AD}"/>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20000"/>
                    </a14:imgEffect>
                  </a14:imgLayer>
                </a14:imgProps>
              </a:ext>
            </a:extLst>
          </a:blip>
          <a:stretch>
            <a:fillRect/>
          </a:stretch>
        </p:blipFill>
        <p:spPr>
          <a:xfrm>
            <a:off x="9110" y="1804109"/>
            <a:ext cx="1155043" cy="770671"/>
          </a:xfrm>
          <a:prstGeom prst="rect">
            <a:avLst/>
          </a:prstGeom>
        </p:spPr>
      </p:pic>
      <p:sp>
        <p:nvSpPr>
          <p:cNvPr id="57" name="TextBox 56">
            <a:extLst>
              <a:ext uri="{FF2B5EF4-FFF2-40B4-BE49-F238E27FC236}">
                <a16:creationId xmlns:a16="http://schemas.microsoft.com/office/drawing/2014/main" id="{189B0B19-542F-4C0F-8BC0-76D9DB13DC00}"/>
              </a:ext>
            </a:extLst>
          </p:cNvPr>
          <p:cNvSpPr txBox="1"/>
          <p:nvPr/>
        </p:nvSpPr>
        <p:spPr>
          <a:xfrm>
            <a:off x="9571521" y="1836267"/>
            <a:ext cx="2571749" cy="738664"/>
          </a:xfrm>
          <a:prstGeom prst="rect">
            <a:avLst/>
          </a:prstGeom>
          <a:solidFill>
            <a:schemeClr val="accent6">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Jalanõud pahkluu toega. </a:t>
            </a:r>
            <a:r>
              <a:rPr lang="et-EE" sz="1050" dirty="0">
                <a:solidFill>
                  <a:prstClr val="black"/>
                </a:solidFill>
                <a:latin typeface="Arial"/>
              </a:rPr>
              <a:t>Libedakindel </a:t>
            </a:r>
            <a:r>
              <a:rPr lang="et-EE" sz="1050" dirty="0" err="1">
                <a:solidFill>
                  <a:prstClr val="black"/>
                </a:solidFill>
                <a:latin typeface="Arial"/>
              </a:rPr>
              <a:t>välistald</a:t>
            </a:r>
            <a:r>
              <a:rPr lang="et-EE" sz="1050" dirty="0">
                <a:solidFill>
                  <a:prstClr val="black"/>
                </a:solidFill>
                <a:latin typeface="Arial"/>
              </a:rPr>
              <a:t>.</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050" b="0" i="0" u="none" strike="noStrike" kern="1200" cap="none" spc="0" normalizeH="0" baseline="0" noProof="0" dirty="0">
                <a:ln>
                  <a:noFill/>
                </a:ln>
                <a:solidFill>
                  <a:prstClr val="black"/>
                </a:solidFill>
                <a:effectLst/>
                <a:uLnTx/>
                <a:uFillTx/>
                <a:latin typeface="Arial"/>
                <a:ea typeface="+mn-ea"/>
                <a:cs typeface="+mn-cs"/>
              </a:rPr>
              <a:t>Täpsemate nõuete osas tutvuge kohalike reeglitega</a:t>
            </a:r>
            <a:r>
              <a:rPr kumimoji="0" lang="en-US" sz="1050" b="0" i="0" u="none" strike="noStrike" kern="1200" cap="none" spc="0" normalizeH="0" baseline="0" noProof="0" dirty="0">
                <a:ln>
                  <a:noFill/>
                </a:ln>
                <a:solidFill>
                  <a:prstClr val="black"/>
                </a:solidFill>
                <a:effectLst/>
                <a:uLnTx/>
                <a:uFillTx/>
                <a:latin typeface="Arial"/>
                <a:ea typeface="+mn-ea"/>
                <a:cs typeface="+mn-cs"/>
              </a:rPr>
              <a:t>.</a:t>
            </a:r>
          </a:p>
        </p:txBody>
      </p:sp>
      <p:pic>
        <p:nvPicPr>
          <p:cNvPr id="60" name="Picture 2" descr="Brady PET Mandatory Protective Gloves Sign With Pictogram Only Text">
            <a:extLst>
              <a:ext uri="{FF2B5EF4-FFF2-40B4-BE49-F238E27FC236}">
                <a16:creationId xmlns:a16="http://schemas.microsoft.com/office/drawing/2014/main" id="{D457B83D-4414-4014-819D-39A6483537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13905" y="4877578"/>
            <a:ext cx="468472" cy="4706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0604C600-B49A-4374-8385-72CCCBF75288}"/>
              </a:ext>
            </a:extLst>
          </p:cNvPr>
          <p:cNvPicPr>
            <a:picLocks noChangeAspect="1"/>
          </p:cNvPicPr>
          <p:nvPr/>
        </p:nvPicPr>
        <p:blipFill>
          <a:blip r:embed="rId10"/>
          <a:stretch>
            <a:fillRect/>
          </a:stretch>
        </p:blipFill>
        <p:spPr>
          <a:xfrm>
            <a:off x="6236944" y="4813878"/>
            <a:ext cx="556065" cy="513290"/>
          </a:xfrm>
          <a:prstGeom prst="rect">
            <a:avLst/>
          </a:prstGeom>
        </p:spPr>
      </p:pic>
      <p:sp>
        <p:nvSpPr>
          <p:cNvPr id="62" name="TextBox 61">
            <a:extLst>
              <a:ext uri="{FF2B5EF4-FFF2-40B4-BE49-F238E27FC236}">
                <a16:creationId xmlns:a16="http://schemas.microsoft.com/office/drawing/2014/main" id="{6D68E1DC-5252-4C81-BEC1-EC3339CC64D3}"/>
              </a:ext>
            </a:extLst>
          </p:cNvPr>
          <p:cNvSpPr txBox="1"/>
          <p:nvPr/>
        </p:nvSpPr>
        <p:spPr>
          <a:xfrm>
            <a:off x="5831142" y="5262216"/>
            <a:ext cx="1402074" cy="261610"/>
          </a:xfrm>
          <a:prstGeom prst="rect">
            <a:avLst/>
          </a:prstGeom>
          <a:noFill/>
        </p:spPr>
        <p:txBody>
          <a:bodyPr wrap="square" rtlCol="0">
            <a:spAutoFit/>
          </a:bodyPr>
          <a:lstStyle/>
          <a:p>
            <a:pPr algn="ctr"/>
            <a:r>
              <a:rPr lang="et-EE" sz="1050" dirty="0"/>
              <a:t>Soovitatav</a:t>
            </a:r>
            <a:endParaRPr lang="en-US" sz="1050" dirty="0"/>
          </a:p>
        </p:txBody>
      </p:sp>
    </p:spTree>
    <p:extLst>
      <p:ext uri="{BB962C8B-B14F-4D97-AF65-F5344CB8AC3E}">
        <p14:creationId xmlns:p14="http://schemas.microsoft.com/office/powerpoint/2010/main" val="297188385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2.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Stora Enso">
  <a:themeElements>
    <a:clrScheme name="Stora Enso_Green">
      <a:dk1>
        <a:sysClr val="windowText" lastClr="000000"/>
      </a:dk1>
      <a:lt1>
        <a:sysClr val="window" lastClr="FFFFFF"/>
      </a:lt1>
      <a:dk2>
        <a:srgbClr val="97999B"/>
      </a:dk2>
      <a:lt2>
        <a:srgbClr val="CBCCCD"/>
      </a:lt2>
      <a:accent1>
        <a:srgbClr val="78BE20"/>
      </a:accent1>
      <a:accent2>
        <a:srgbClr val="BCDF90"/>
      </a:accent2>
      <a:accent3>
        <a:srgbClr val="009FDF"/>
      </a:accent3>
      <a:accent4>
        <a:srgbClr val="80CFEF"/>
      </a:accent4>
      <a:accent5>
        <a:srgbClr val="FFD100"/>
      </a:accent5>
      <a:accent6>
        <a:srgbClr val="FFE880"/>
      </a:accent6>
      <a:hlink>
        <a:srgbClr val="000000"/>
      </a:hlink>
      <a:folHlink>
        <a:srgbClr val="000000"/>
      </a:folHlink>
    </a:clrScheme>
    <a:fontScheme name="Stora En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a Enso_wide" id="{4D054956-46ED-4318-AFA1-9AF9C1974C6C}" vid="{544D892F-BB43-4244-BE04-67DD02B2B905}"/>
    </a:ext>
  </a:extLst>
</a:theme>
</file>

<file path=ppt/theme/theme2.xml><?xml version="1.0" encoding="utf-8"?>
<a:theme xmlns:a="http://schemas.openxmlformats.org/drawingml/2006/main" name="1_Stora Enso">
  <a:themeElements>
    <a:clrScheme name="Stora Enso_Blue">
      <a:dk1>
        <a:sysClr val="windowText" lastClr="000000"/>
      </a:dk1>
      <a:lt1>
        <a:sysClr val="window" lastClr="FFFFFF"/>
      </a:lt1>
      <a:dk2>
        <a:srgbClr val="97999B"/>
      </a:dk2>
      <a:lt2>
        <a:srgbClr val="CBCCCD"/>
      </a:lt2>
      <a:accent1>
        <a:srgbClr val="009FDF"/>
      </a:accent1>
      <a:accent2>
        <a:srgbClr val="80CFEF"/>
      </a:accent2>
      <a:accent3>
        <a:srgbClr val="78BE20"/>
      </a:accent3>
      <a:accent4>
        <a:srgbClr val="BCDF90"/>
      </a:accent4>
      <a:accent5>
        <a:srgbClr val="FFD100"/>
      </a:accent5>
      <a:accent6>
        <a:srgbClr val="FFE880"/>
      </a:accent6>
      <a:hlink>
        <a:srgbClr val="000000"/>
      </a:hlink>
      <a:folHlink>
        <a:srgbClr val="000000"/>
      </a:folHlink>
    </a:clrScheme>
    <a:fontScheme name="Stora En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a Enso_wide" id="{4D054956-46ED-4318-AFA1-9AF9C1974C6C}" vid="{544D892F-BB43-4244-BE04-67DD02B2B90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35934187160C4CAB4483706C249DD8" ma:contentTypeVersion="10" ma:contentTypeDescription="Create a new document." ma:contentTypeScope="" ma:versionID="c6880c02c81f146d74249b069cd702ab">
  <xsd:schema xmlns:xsd="http://www.w3.org/2001/XMLSchema" xmlns:xs="http://www.w3.org/2001/XMLSchema" xmlns:p="http://schemas.microsoft.com/office/2006/metadata/properties" xmlns:ns3="29f3033c-3d6d-4365-844d-c70571c8e02e" targetNamespace="http://schemas.microsoft.com/office/2006/metadata/properties" ma:root="true" ma:fieldsID="4830d71293983b3dc91527b0b1226590" ns3:_="">
    <xsd:import namespace="29f3033c-3d6d-4365-844d-c70571c8e02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f3033c-3d6d-4365-844d-c70571c8e0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6C40C9-016F-49D2-A09A-833502A097EB}">
  <ds:schemaRefs>
    <ds:schemaRef ds:uri="http://schemas.microsoft.com/sharepoint/v3/contenttype/forms"/>
  </ds:schemaRefs>
</ds:datastoreItem>
</file>

<file path=customXml/itemProps2.xml><?xml version="1.0" encoding="utf-8"?>
<ds:datastoreItem xmlns:ds="http://schemas.openxmlformats.org/officeDocument/2006/customXml" ds:itemID="{C2412C85-C2DA-4C1F-A79E-4677AF2FCC7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2A7B1F4-78E1-4B6C-89C4-13557882B0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f3033c-3d6d-4365-844d-c70571c8e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12755</TotalTime>
  <Words>1199</Words>
  <Application>Microsoft Office PowerPoint</Application>
  <PresentationFormat>Widescreen</PresentationFormat>
  <Paragraphs>260</Paragraphs>
  <Slides>17</Slides>
  <Notes>16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Stora Enso</vt:lpstr>
      <vt:lpstr>1_Stora Enso</vt:lpstr>
      <vt:lpstr>Isikukaitsevahendite STANDARD Isikukaitsevahendite (IKV) nõuded metsatöödel   </vt:lpstr>
      <vt:lpstr>IKV reeglid Forest divisjoni tegevusaladel</vt:lpstr>
      <vt:lpstr>PowerPoint Presentation</vt:lpstr>
      <vt:lpstr>IKV-d metsaraiel</vt:lpstr>
      <vt:lpstr>PowerPoint Presentation</vt:lpstr>
      <vt:lpstr>IKV-d logistikas</vt:lpstr>
      <vt:lpstr>PowerPoint Presentation</vt:lpstr>
      <vt:lpstr>IKV-d välitöödel, inventuuridel ja planeerimistöödel</vt:lpstr>
      <vt:lpstr>PowerPoint Presentation</vt:lpstr>
      <vt:lpstr>IKV-d terminalides</vt:lpstr>
      <vt:lpstr>PowerPoint Presentation</vt:lpstr>
      <vt:lpstr>IKV-d metsakasvatuses</vt:lpstr>
      <vt:lpstr>PowerPoint Presentation</vt:lpstr>
      <vt:lpstr>IKV-d hoolduses ja planeerimata parandustöödes</vt:lpstr>
      <vt:lpstr>PowerPoint Presentation</vt:lpstr>
      <vt:lpstr>Muud ohutusjuhised ja soovitused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(PPE) STANDARD for Forest Operations</dc:title>
  <dc:creator>Mettala, Juha</dc:creator>
  <cp:lastModifiedBy>Kuusk, Margus</cp:lastModifiedBy>
  <cp:revision>46</cp:revision>
  <dcterms:created xsi:type="dcterms:W3CDTF">2021-04-28T20:34:12Z</dcterms:created>
  <dcterms:modified xsi:type="dcterms:W3CDTF">2022-02-23T08:37:30Z</dcterms:modified>
</cp:coreProperties>
</file>